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webextensions/webextension2.xml" ContentType="application/vnd.ms-office.webextension+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306" r:id="rId2"/>
    <p:sldId id="314" r:id="rId3"/>
    <p:sldId id="304" r:id="rId4"/>
    <p:sldId id="332" r:id="rId5"/>
    <p:sldId id="334" r:id="rId6"/>
    <p:sldId id="341" r:id="rId7"/>
    <p:sldId id="336" r:id="rId8"/>
    <p:sldId id="338" r:id="rId9"/>
    <p:sldId id="339" r:id="rId10"/>
    <p:sldId id="340" r:id="rId11"/>
    <p:sldId id="293" r:id="rId12"/>
    <p:sldId id="310" r:id="rId13"/>
    <p:sldId id="309" r:id="rId14"/>
    <p:sldId id="315" r:id="rId15"/>
    <p:sldId id="333" r:id="rId16"/>
    <p:sldId id="326" r:id="rId17"/>
    <p:sldId id="301" r:id="rId18"/>
    <p:sldId id="308" r:id="rId19"/>
    <p:sldId id="320" r:id="rId20"/>
    <p:sldId id="319"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78775" autoAdjust="0"/>
  </p:normalViewPr>
  <p:slideViewPr>
    <p:cSldViewPr snapToGrid="0">
      <p:cViewPr varScale="1">
        <p:scale>
          <a:sx n="60" d="100"/>
          <a:sy n="60" d="100"/>
        </p:scale>
        <p:origin x="72" y="9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dmaye\AppData\Roaming\Microsoft\Excel\EverythingInASpreadSheet%20-%20Sheet1%20(1)%20(version%201).xlsb"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dmaye\AppData\Roaming\Microsoft\Excel\EverythingInASpreadSheet%20-%20Sheet1%20(1)%20(version%201).xlsb"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'EverythingInASpreadSheet - Shee'!$W$28:$W$39</cx:f>
        <cx:lvl ptCount="12" formatCode="General">
          <cx:pt idx="0">3</cx:pt>
          <cx:pt idx="1">1</cx:pt>
          <cx:pt idx="2">2</cx:pt>
          <cx:pt idx="3">3</cx:pt>
          <cx:pt idx="4">0</cx:pt>
          <cx:pt idx="5">3</cx:pt>
          <cx:pt idx="6">3</cx:pt>
          <cx:pt idx="7">0</cx:pt>
          <cx:pt idx="8">2</cx:pt>
          <cx:pt idx="9">4</cx:pt>
          <cx:pt idx="10">5</cx:pt>
          <cx:pt idx="11">0</cx:pt>
        </cx:lvl>
      </cx:numDim>
    </cx:data>
    <cx:data id="1">
      <cx:numDim type="val">
        <cx:f>'EverythingInASpreadSheet - Shee'!$X$28:$X$39</cx:f>
        <cx:lvl ptCount="12" formatCode="General">
          <cx:pt idx="0">3</cx:pt>
          <cx:pt idx="1">3</cx:pt>
          <cx:pt idx="2">3</cx:pt>
          <cx:pt idx="3">6</cx:pt>
          <cx:pt idx="4">6</cx:pt>
          <cx:pt idx="5">6</cx:pt>
          <cx:pt idx="6">4</cx:pt>
          <cx:pt idx="7">3</cx:pt>
          <cx:pt idx="8">5</cx:pt>
          <cx:pt idx="9">4</cx:pt>
          <cx:pt idx="10">7</cx:pt>
          <cx:pt idx="11">6</cx:pt>
        </cx:lvl>
      </cx:numDim>
    </cx:data>
    <cx:data id="2">
      <cx:numDim type="val">
        <cx:f>'EverythingInASpreadSheet - Shee'!$Y$28:$Y$39</cx:f>
        <cx:lvl ptCount="12" formatCode="General">
          <cx:pt idx="0">2</cx:pt>
          <cx:pt idx="1">4</cx:pt>
          <cx:pt idx="2">2</cx:pt>
          <cx:pt idx="3">6</cx:pt>
          <cx:pt idx="4">6</cx:pt>
          <cx:pt idx="5">6</cx:pt>
          <cx:pt idx="6">4</cx:pt>
          <cx:pt idx="7">3</cx:pt>
          <cx:pt idx="8">5</cx:pt>
          <cx:pt idx="9">7</cx:pt>
          <cx:pt idx="10">7</cx:pt>
          <cx:pt idx="11">6</cx:pt>
        </cx:lvl>
      </cx:numDim>
    </cx:data>
  </cx:chartData>
  <cx:chart>
    <cx:plotArea>
      <cx:plotAreaRegion>
        <cx:series layoutId="boxWhisker" uniqueId="{189698B0-8AED-4501-9B21-AF5380466E6E}">
          <cx:tx>
            <cx:txData>
              <cx:f/>
              <cx:v>Level 1: Pre-Experience</cx:v>
            </cx:txData>
          </cx:tx>
          <cx:spPr>
            <a:solidFill>
              <a:schemeClr val="accent1"/>
            </a:solidFill>
          </cx:spPr>
          <cx:dataId val="0"/>
          <cx:layoutPr>
            <cx:visibility meanLine="1" meanMarker="1" nonoutliers="0" outliers="1"/>
            <cx:statistics quartileMethod="exclusive"/>
          </cx:layoutPr>
        </cx:series>
        <cx:series layoutId="boxWhisker" uniqueId="{54F53336-4DEC-48A2-8A75-5B579B49B406}">
          <cx:tx>
            <cx:txData>
              <cx:f/>
              <cx:v>Level 2: Post-Experience</cx:v>
            </cx:txData>
          </cx:tx>
          <cx:dataId val="1"/>
          <cx:layoutPr>
            <cx:visibility meanLine="1" meanMarker="1" nonoutliers="0" outliers="1"/>
            <cx:statistics quartileMethod="exclusive"/>
          </cx:layoutPr>
        </cx:series>
        <cx:series layoutId="boxWhisker" uniqueId="{14A60F7B-C130-42FD-B93D-829E6A720648}">
          <cx:tx>
            <cx:txData>
              <cx:f/>
              <cx:v>Level 3: 10 Day Post Experience</cx:v>
            </cx:txData>
          </cx:tx>
          <cx:dataId val="2"/>
          <cx:layoutPr>
            <cx:visibility meanLine="0" meanMarker="1" nonoutliers="0" outliers="1"/>
            <cx:statistics quartileMethod="exclusive"/>
          </cx:layoutPr>
        </cx:series>
      </cx:plotAreaRegion>
      <cx:axis id="0" hidden="1">
        <cx:catScaling gapWidth="1"/>
        <cx:title>
          <cx:tx>
            <cx:txData>
              <cx:v>Level</cx:v>
            </cx:txData>
          </cx:tx>
          <cx:txPr>
            <a:bodyPr spcFirstLastPara="1" vertOverflow="ellipsis" horzOverflow="overflow" wrap="square" lIns="0" tIns="0" rIns="0" bIns="0" anchor="ctr" anchorCtr="1"/>
            <a:lstStyle/>
            <a:p>
              <a:pPr algn="ctr" rtl="0">
                <a:defRPr sz="1600" baseline="0">
                  <a:solidFill>
                    <a:schemeClr val="bg1"/>
                  </a:solidFill>
                </a:defRPr>
              </a:pPr>
              <a:r>
                <a:rPr lang="en-US" sz="1600" b="0" i="0" u="none" strike="noStrike" baseline="0">
                  <a:solidFill>
                    <a:schemeClr val="bg1"/>
                  </a:solidFill>
                  <a:latin typeface="Calibri" panose="020F0502020204030204"/>
                </a:rPr>
                <a:t>Level</a:t>
              </a:r>
            </a:p>
          </cx:txPr>
        </cx:title>
        <cx:tickLabels/>
        <cx:txPr>
          <a:bodyPr vertOverflow="overflow" horzOverflow="overflow" wrap="square" lIns="0" tIns="0" rIns="0" bIns="0"/>
          <a:lstStyle/>
          <a:p>
            <a:pPr algn="ctr" rtl="0">
              <a:defRPr sz="900" b="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GB">
              <a:solidFill>
                <a:schemeClr val="bg1"/>
              </a:solidFill>
            </a:endParaRPr>
          </a:p>
        </cx:txPr>
      </cx:axis>
      <cx:axis id="1">
        <cx:valScaling/>
        <cx:title>
          <cx:tx>
            <cx:txData>
              <cx:v>Average Score</cx:v>
            </cx:txData>
          </cx:tx>
          <cx:txPr>
            <a:bodyPr spcFirstLastPara="1" vertOverflow="ellipsis" horzOverflow="overflow" wrap="square" lIns="0" tIns="0" rIns="0" bIns="0" anchor="ctr" anchorCtr="1"/>
            <a:lstStyle/>
            <a:p>
              <a:pPr algn="ctr" rtl="0">
                <a:defRPr sz="1600" baseline="0">
                  <a:solidFill>
                    <a:schemeClr val="bg1"/>
                  </a:solidFill>
                </a:defRPr>
              </a:pPr>
              <a:r>
                <a:rPr lang="en-US" sz="1600" b="0" i="0" u="none" strike="noStrike" baseline="0">
                  <a:solidFill>
                    <a:schemeClr val="bg1"/>
                  </a:solidFill>
                  <a:latin typeface="Calibri" panose="020F0502020204030204"/>
                </a:rPr>
                <a:t>Average Score</a:t>
              </a:r>
            </a:p>
          </cx:txPr>
        </cx:title>
        <cx:majorGridlines>
          <cx:spPr>
            <a:ln>
              <a:solidFill>
                <a:schemeClr val="bg1"/>
              </a:solidFill>
            </a:ln>
          </cx:spPr>
        </cx:majorGridlines>
        <cx:tickLabels/>
        <cx:txPr>
          <a:bodyPr vertOverflow="overflow" horzOverflow="overflow" wrap="square" lIns="0" tIns="0" rIns="0" bIns="0"/>
          <a:lstStyle/>
          <a:p>
            <a:pPr algn="ctr" rtl="0">
              <a:defRPr sz="900" b="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GB">
              <a:solidFill>
                <a:schemeClr val="bg1"/>
              </a:solidFill>
            </a:endParaRPr>
          </a:p>
        </cx:txPr>
      </cx:axis>
    </cx:plotArea>
    <cx:legend pos="r" align="ctr" overlay="0">
      <cx:txPr>
        <a:bodyPr spcFirstLastPara="1" vertOverflow="ellipsis" horzOverflow="overflow" wrap="square" lIns="0" tIns="0" rIns="0" bIns="0" anchor="ctr" anchorCtr="1"/>
        <a:lstStyle/>
        <a:p>
          <a:pPr algn="ctr" rtl="0">
            <a:defRPr sz="1600" baseline="0">
              <a:solidFill>
                <a:schemeClr val="bg1"/>
              </a:solidFill>
            </a:defRPr>
          </a:pPr>
          <a:endParaRPr lang="en-US" sz="1600" b="0" i="0" u="none" strike="noStrike" baseline="0">
            <a:solidFill>
              <a:schemeClr val="bg1"/>
            </a:solidFill>
            <a:latin typeface="Calibri" panose="020F0502020204030204"/>
          </a:endParaRPr>
        </a:p>
      </cx:txPr>
    </cx:legend>
  </cx:chart>
  <cx:spPr>
    <a:solidFill>
      <a:schemeClr val="tx1"/>
    </a:solidFill>
    <a:ln>
      <a:solidFill>
        <a:schemeClr val="accent1"/>
      </a:solidFill>
    </a:ln>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'EverythingInASpreadSheet - Shee'!$J$57:$J$110</cx:f>
        <cx:lvl ptCount="54" formatCode="General">
          <cx:pt idx="0">4</cx:pt>
          <cx:pt idx="1">2</cx:pt>
          <cx:pt idx="2">7</cx:pt>
          <cx:pt idx="3">7</cx:pt>
          <cx:pt idx="4">6</cx:pt>
          <cx:pt idx="5">6</cx:pt>
          <cx:pt idx="6">7</cx:pt>
          <cx:pt idx="7">7</cx:pt>
          <cx:pt idx="8">5</cx:pt>
          <cx:pt idx="9">5</cx:pt>
          <cx:pt idx="10">5</cx:pt>
          <cx:pt idx="11">6</cx:pt>
          <cx:pt idx="12">7</cx:pt>
          <cx:pt idx="13">7</cx:pt>
          <cx:pt idx="14">7</cx:pt>
          <cx:pt idx="15">7</cx:pt>
          <cx:pt idx="16">6</cx:pt>
          <cx:pt idx="17">6</cx:pt>
          <cx:pt idx="18">6</cx:pt>
          <cx:pt idx="19">6</cx:pt>
          <cx:pt idx="20">7</cx:pt>
          <cx:pt idx="21">7</cx:pt>
        </cx:lvl>
      </cx:numDim>
    </cx:data>
    <cx:data id="1">
      <cx:numDim type="val">
        <cx:f>'EverythingInASpreadSheet - Shee'!$K$57:$K$110</cx:f>
        <cx:lvl ptCount="54" formatCode="General">
          <cx:pt idx="0">5</cx:pt>
          <cx:pt idx="1">5</cx:pt>
          <cx:pt idx="2">5</cx:pt>
          <cx:pt idx="3">7</cx:pt>
          <cx:pt idx="4">4</cx:pt>
          <cx:pt idx="5">6</cx:pt>
          <cx:pt idx="6">6</cx:pt>
          <cx:pt idx="7">5</cx:pt>
          <cx:pt idx="8">6</cx:pt>
          <cx:pt idx="9">7</cx:pt>
          <cx:pt idx="10">6</cx:pt>
          <cx:pt idx="11">6</cx:pt>
          <cx:pt idx="12">6</cx:pt>
          <cx:pt idx="13">6</cx:pt>
          <cx:pt idx="14">7</cx:pt>
          <cx:pt idx="15">6</cx:pt>
          <cx:pt idx="16">6</cx:pt>
          <cx:pt idx="17">6</cx:pt>
          <cx:pt idx="18">6</cx:pt>
          <cx:pt idx="19">5</cx:pt>
          <cx:pt idx="20">6</cx:pt>
          <cx:pt idx="21">7</cx:pt>
        </cx:lvl>
      </cx:numDim>
    </cx:data>
    <cx:data id="2">
      <cx:numDim type="val">
        <cx:f>'EverythingInASpreadSheet - Shee'!$L$57:$L$110</cx:f>
        <cx:lvl ptCount="54" formatCode="General">
          <cx:pt idx="0">3</cx:pt>
          <cx:pt idx="1">6</cx:pt>
          <cx:pt idx="2">5</cx:pt>
          <cx:pt idx="3">7</cx:pt>
          <cx:pt idx="4">7</cx:pt>
          <cx:pt idx="5">7</cx:pt>
          <cx:pt idx="6">6</cx:pt>
          <cx:pt idx="7">5</cx:pt>
          <cx:pt idx="8">5</cx:pt>
          <cx:pt idx="9">5</cx:pt>
          <cx:pt idx="10">4</cx:pt>
          <cx:pt idx="11">5</cx:pt>
          <cx:pt idx="12">6</cx:pt>
          <cx:pt idx="13">5</cx:pt>
          <cx:pt idx="14">4</cx:pt>
          <cx:pt idx="15">5</cx:pt>
          <cx:pt idx="16">6</cx:pt>
          <cx:pt idx="17">3</cx:pt>
          <cx:pt idx="18">7</cx:pt>
          <cx:pt idx="19">6</cx:pt>
          <cx:pt idx="20">6</cx:pt>
          <cx:pt idx="21">4</cx:pt>
          <cx:pt idx="22">4</cx:pt>
          <cx:pt idx="23">3</cx:pt>
          <cx:pt idx="24">5</cx:pt>
          <cx:pt idx="25">3</cx:pt>
          <cx:pt idx="26">4</cx:pt>
          <cx:pt idx="27">6</cx:pt>
          <cx:pt idx="28">4</cx:pt>
          <cx:pt idx="29">4</cx:pt>
          <cx:pt idx="30">7</cx:pt>
          <cx:pt idx="31">6</cx:pt>
          <cx:pt idx="32">6</cx:pt>
        </cx:lvl>
      </cx:numDim>
    </cx:data>
    <cx:data id="3">
      <cx:numDim type="val">
        <cx:f>'EverythingInASpreadSheet - Shee'!$M$57:$M$110</cx:f>
        <cx:lvl ptCount="54" formatCode="General">
          <cx:pt idx="0">5</cx:pt>
          <cx:pt idx="1">5</cx:pt>
          <cx:pt idx="2">5</cx:pt>
          <cx:pt idx="3">1</cx:pt>
          <cx:pt idx="4">1</cx:pt>
          <cx:pt idx="5">7</cx:pt>
          <cx:pt idx="6">7</cx:pt>
          <cx:pt idx="7">7</cx:pt>
          <cx:pt idx="8">7</cx:pt>
          <cx:pt idx="9">7</cx:pt>
          <cx:pt idx="10">4</cx:pt>
          <cx:pt idx="11">7</cx:pt>
          <cx:pt idx="12">3</cx:pt>
          <cx:pt idx="13">1</cx:pt>
          <cx:pt idx="14">4</cx:pt>
          <cx:pt idx="15">6</cx:pt>
          <cx:pt idx="16">6</cx:pt>
          <cx:pt idx="17">1</cx:pt>
          <cx:pt idx="18">6</cx:pt>
          <cx:pt idx="19">6</cx:pt>
          <cx:pt idx="20">7</cx:pt>
          <cx:pt idx="21">7</cx:pt>
          <cx:pt idx="22">7</cx:pt>
          <cx:pt idx="23">5</cx:pt>
          <cx:pt idx="24">5</cx:pt>
          <cx:pt idx="25">7</cx:pt>
          <cx:pt idx="26">4</cx:pt>
          <cx:pt idx="27">1</cx:pt>
          <cx:pt idx="28">1</cx:pt>
          <cx:pt idx="29">6</cx:pt>
          <cx:pt idx="30">6</cx:pt>
          <cx:pt idx="31">7</cx:pt>
          <cx:pt idx="32">1</cx:pt>
          <cx:pt idx="33">4</cx:pt>
          <cx:pt idx="34">5</cx:pt>
          <cx:pt idx="35">5</cx:pt>
          <cx:pt idx="36">4</cx:pt>
          <cx:pt idx="37">1</cx:pt>
          <cx:pt idx="38">3</cx:pt>
          <cx:pt idx="39">5</cx:pt>
          <cx:pt idx="40">6</cx:pt>
          <cx:pt idx="41">5</cx:pt>
          <cx:pt idx="42">2</cx:pt>
          <cx:pt idx="43">3</cx:pt>
          <cx:pt idx="44">5</cx:pt>
          <cx:pt idx="45">5</cx:pt>
          <cx:pt idx="46">5</cx:pt>
          <cx:pt idx="47">3</cx:pt>
          <cx:pt idx="48">3</cx:pt>
          <cx:pt idx="49">7</cx:pt>
          <cx:pt idx="50">7</cx:pt>
          <cx:pt idx="51">7</cx:pt>
          <cx:pt idx="52">5</cx:pt>
          <cx:pt idx="53">1</cx:pt>
        </cx:lvl>
      </cx:numDim>
    </cx:data>
    <cx:data id="4">
      <cx:numDim type="val">
        <cx:f>'EverythingInASpreadSheet - Shee'!$N$57:$N$110</cx:f>
        <cx:lvl ptCount="54" formatCode="General">
          <cx:pt idx="0">5</cx:pt>
          <cx:pt idx="1">7</cx:pt>
          <cx:pt idx="2">7</cx:pt>
          <cx:pt idx="3">5</cx:pt>
          <cx:pt idx="4">1</cx:pt>
          <cx:pt idx="5">4</cx:pt>
          <cx:pt idx="6">3</cx:pt>
          <cx:pt idx="7">4</cx:pt>
          <cx:pt idx="8">2</cx:pt>
          <cx:pt idx="9">2</cx:pt>
          <cx:pt idx="10">2</cx:pt>
          <cx:pt idx="11">2</cx:pt>
          <cx:pt idx="12">2</cx:pt>
          <cx:pt idx="13">5</cx:pt>
          <cx:pt idx="14">3</cx:pt>
          <cx:pt idx="15">6</cx:pt>
          <cx:pt idx="16">4</cx:pt>
          <cx:pt idx="17">5</cx:pt>
          <cx:pt idx="18">3</cx:pt>
          <cx:pt idx="19">3</cx:pt>
          <cx:pt idx="20">2</cx:pt>
          <cx:pt idx="21">1</cx:pt>
        </cx:lvl>
      </cx:numDim>
    </cx:data>
    <cx:data id="5">
      <cx:numDim type="val">
        <cx:f>'EverythingInASpreadSheet - Shee'!$O$57:$O$110</cx:f>
        <cx:lvl ptCount="54" formatCode="General">
          <cx:pt idx="0">6</cx:pt>
          <cx:pt idx="1">5</cx:pt>
          <cx:pt idx="2">7</cx:pt>
          <cx:pt idx="3">7</cx:pt>
          <cx:pt idx="4">3</cx:pt>
          <cx:pt idx="5">5</cx:pt>
          <cx:pt idx="6">6</cx:pt>
          <cx:pt idx="7">5</cx:pt>
          <cx:pt idx="8">3</cx:pt>
          <cx:pt idx="9">4</cx:pt>
          <cx:pt idx="10">4</cx:pt>
          <cx:pt idx="11">3</cx:pt>
          <cx:pt idx="12">6</cx:pt>
          <cx:pt idx="13">6</cx:pt>
          <cx:pt idx="14">6</cx:pt>
          <cx:pt idx="15">3</cx:pt>
          <cx:pt idx="16">3</cx:pt>
          <cx:pt idx="17">4</cx:pt>
          <cx:pt idx="18">5</cx:pt>
          <cx:pt idx="19">4</cx:pt>
          <cx:pt idx="20">1</cx:pt>
          <cx:pt idx="21">6</cx:pt>
        </cx:lvl>
      </cx:numDim>
    </cx:data>
    <cx:data id="6">
      <cx:numDim type="val">
        <cx:f>'EverythingInASpreadSheet - Shee'!$P$57:$P$110</cx:f>
        <cx:lvl ptCount="54" formatCode="General">
          <cx:pt idx="0">2</cx:pt>
          <cx:pt idx="1">2</cx:pt>
          <cx:pt idx="2">2</cx:pt>
          <cx:pt idx="3">2</cx:pt>
          <cx:pt idx="4">1</cx:pt>
          <cx:pt idx="5">1</cx:pt>
          <cx:pt idx="6">1</cx:pt>
          <cx:pt idx="7">1</cx:pt>
          <cx:pt idx="8">2</cx:pt>
          <cx:pt idx="9">1</cx:pt>
          <cx:pt idx="10">1</cx:pt>
        </cx:lvl>
      </cx:numDim>
    </cx:data>
    <cx:data id="7">
      <cx:numDim type="val">
        <cx:f>'EverythingInASpreadSheet - Shee'!$Q$57:$Q$110</cx:f>
        <cx:lvl ptCount="54" formatCode="General">
          <cx:pt idx="0">1</cx:pt>
          <cx:pt idx="1">1</cx:pt>
          <cx:pt idx="2">2</cx:pt>
          <cx:pt idx="3">2</cx:pt>
          <cx:pt idx="4">1</cx:pt>
          <cx:pt idx="5">2</cx:pt>
          <cx:pt idx="6">1</cx:pt>
          <cx:pt idx="7">1</cx:pt>
          <cx:pt idx="8">2</cx:pt>
          <cx:pt idx="9">1</cx:pt>
          <cx:pt idx="10">1</cx:pt>
        </cx:lvl>
      </cx:numDim>
    </cx:data>
    <cx:data id="8">
      <cx:numDim type="val">
        <cx:f>'EverythingInASpreadSheet - Shee'!$R$57:$R$110</cx:f>
        <cx:lvl ptCount="54" formatCode="General">
          <cx:pt idx="0">4</cx:pt>
          <cx:pt idx="1">7</cx:pt>
          <cx:pt idx="2">5</cx:pt>
          <cx:pt idx="3">5</cx:pt>
          <cx:pt idx="4">7</cx:pt>
          <cx:pt idx="5">6</cx:pt>
          <cx:pt idx="6">7</cx:pt>
          <cx:pt idx="7">5</cx:pt>
          <cx:pt idx="8">6</cx:pt>
          <cx:pt idx="9">5</cx:pt>
          <cx:pt idx="10">7</cx:pt>
        </cx:lvl>
      </cx:numDim>
    </cx:data>
  </cx:chartData>
  <cx:chart>
    <cx:title pos="t" align="ctr" overlay="0">
      <cx:txPr>
        <a:bodyPr spcFirstLastPara="1" vertOverflow="ellipsis" horzOverflow="overflow" wrap="square" lIns="0" tIns="0" rIns="0" bIns="0" anchor="ctr" anchorCtr="1"/>
        <a:lstStyle/>
        <a:p>
          <a:pPr algn="ctr" rtl="0">
            <a:defRPr/>
          </a:pPr>
          <a:endParaRPr lang="en-US" sz="2200" b="1" i="0" u="none" strike="noStrike" baseline="0" dirty="0">
            <a:solidFill>
              <a:prstClr val="black">
                <a:lumMod val="75000"/>
                <a:lumOff val="25000"/>
              </a:prstClr>
            </a:solidFill>
            <a:latin typeface="Calibri" panose="020F0502020204030204"/>
          </a:endParaRPr>
        </a:p>
      </cx:txPr>
    </cx:title>
    <cx:plotArea>
      <cx:plotAreaRegion>
        <cx:plotSurface>
          <cx:spPr>
            <a:solidFill>
              <a:schemeClr val="tx1"/>
            </a:solidFill>
            <a:ln>
              <a:solidFill>
                <a:schemeClr val="bg1"/>
              </a:solidFill>
            </a:ln>
          </cx:spPr>
        </cx:plotSurface>
        <cx:series layoutId="boxWhisker" uniqueId="{AC6ECB2F-EBE5-4394-852C-7B3AA9BD940B}">
          <cx:tx>
            <cx:txData>
              <cx:f>'EverythingInASpreadSheet - Shee'!$J$56</cx:f>
              <cx:v>Historical</cx:v>
            </cx:txData>
          </cx:tx>
          <cx:dataId val="0"/>
          <cx:layoutPr>
            <cx:visibility meanLine="0" meanMarker="1" nonoutliers="0" outliers="1"/>
            <cx:statistics quartileMethod="exclusive"/>
          </cx:layoutPr>
        </cx:series>
        <cx:series layoutId="boxWhisker" uniqueId="{1788FF56-5986-4673-8332-AE8FBD623825}">
          <cx:tx>
            <cx:txData>
              <cx:f>'EverythingInASpreadSheet - Shee'!$K$56</cx:f>
              <cx:v>Control-Involvement/Control</cx:v>
            </cx:txData>
          </cx:tx>
          <cx:dataId val="1"/>
          <cx:layoutPr>
            <cx:visibility meanLine="0" meanMarker="1" nonoutliers="0" outliers="1"/>
            <cx:statistics quartileMethod="exclusive"/>
          </cx:layoutPr>
        </cx:series>
        <cx:series layoutId="boxWhisker" uniqueId="{4DD2F7B2-540A-43F8-9BA3-8F462A203255}">
          <cx:tx>
            <cx:txData>
              <cx:f>'EverythingInASpreadSheet - Shee'!$L$56</cx:f>
              <cx:v>Control-Natural</cx:v>
            </cx:txData>
          </cx:tx>
          <cx:dataId val="2"/>
          <cx:layoutPr>
            <cx:visibility meanLine="0" meanMarker="1" nonoutliers="0" outliers="1"/>
            <cx:statistics quartileMethod="exclusive"/>
          </cx:layoutPr>
        </cx:series>
        <cx:series layoutId="boxWhisker" uniqueId="{6AE7F838-BBB3-4774-AC60-C78B4EC74A7C}">
          <cx:tx>
            <cx:txData>
              <cx:f>'EverythingInASpreadSheet - Shee'!$M$56</cx:f>
              <cx:v>Sensory</cx:v>
            </cx:txData>
          </cx:tx>
          <cx:dataId val="3"/>
          <cx:layoutPr>
            <cx:visibility meanLine="0" meanMarker="1" nonoutliers="0" outliers="1"/>
            <cx:statistics quartileMethod="exclusive"/>
          </cx:layoutPr>
        </cx:series>
        <cx:series layoutId="boxWhisker" uniqueId="{1D8DA283-0BF4-4014-834F-7471A91DD631}">
          <cx:tx>
            <cx:txData>
              <cx:f>'EverythingInASpreadSheet - Shee'!$N$56</cx:f>
              <cx:v>Distraction</cx:v>
            </cx:txData>
          </cx:tx>
          <cx:dataId val="4"/>
          <cx:layoutPr>
            <cx:visibility meanLine="0" meanMarker="1" nonoutliers="0" outliers="1"/>
            <cx:statistics quartileMethod="exclusive"/>
          </cx:layoutPr>
        </cx:series>
        <cx:series layoutId="boxWhisker" uniqueId="{F78A29B3-F153-40B9-B98D-004DCD9E54A9}">
          <cx:tx>
            <cx:txData>
              <cx:f>'EverythingInASpreadSheet - Shee'!$O$56</cx:f>
              <cx:v>Realisim</cx:v>
            </cx:txData>
          </cx:tx>
          <cx:dataId val="5"/>
          <cx:layoutPr>
            <cx:visibility meanLine="0" meanMarker="1" nonoutliers="0" outliers="1"/>
            <cx:statistics quartileMethod="exclusive"/>
          </cx:layoutPr>
        </cx:series>
        <cx:series layoutId="boxWhisker" uniqueId="{74B2F37A-AF8F-4A57-B50B-3CFCC557D597}">
          <cx:tx>
            <cx:txData>
              <cx:f>'EverythingInASpreadSheet - Shee'!$P$56</cx:f>
              <cx:v>Complexity</cx:v>
            </cx:txData>
          </cx:tx>
          <cx:dataId val="6"/>
          <cx:layoutPr>
            <cx:visibility meanLine="0" meanMarker="1" nonoutliers="0" outliers="1"/>
            <cx:statistics quartileMethod="exclusive"/>
          </cx:layoutPr>
        </cx:series>
        <cx:series layoutId="boxWhisker" uniqueId="{DA50DE2B-E535-4636-999C-13D4434DC785}">
          <cx:tx>
            <cx:txData>
              <cx:f>'EverythingInASpreadSheet - Shee'!$Q$56</cx:f>
              <cx:v>Inconsistency</cx:v>
            </cx:txData>
          </cx:tx>
          <cx:dataId val="7"/>
          <cx:layoutPr>
            <cx:visibility meanLine="0" meanMarker="1" nonoutliers="0" outliers="1"/>
            <cx:statistics quartileMethod="exclusive"/>
          </cx:layoutPr>
        </cx:series>
        <cx:series layoutId="boxWhisker" uniqueId="{65447066-9659-4697-A7E0-CE21B20C860F}">
          <cx:tx>
            <cx:txData>
              <cx:f>'EverythingInASpreadSheet - Shee'!$R$56</cx:f>
              <cx:v>Well Integrated</cx:v>
            </cx:txData>
          </cx:tx>
          <cx:dataId val="8"/>
          <cx:layoutPr>
            <cx:visibility meanLine="0" meanMarker="1" nonoutliers="0" outliers="1"/>
            <cx:statistics quartileMethod="exclusive"/>
          </cx:layoutPr>
        </cx:series>
      </cx:plotAreaRegion>
      <cx:axis id="0">
        <cx:catScaling gapWidth="1.5"/>
        <cx:tickLabels/>
      </cx:axis>
      <cx:axis id="1">
        <cx:valScaling/>
        <cx:majorGridlines/>
        <cx:tickLabels/>
      </cx:axis>
    </cx:plotArea>
    <cx:legend pos="b" align="ctr" overlay="0">
      <cx:spPr>
        <a:solidFill>
          <a:schemeClr val="tx1"/>
        </a:solidFill>
        <a:ln>
          <a:solidFill>
            <a:schemeClr val="bg1"/>
          </a:solidFill>
        </a:ln>
      </cx:spPr>
      <cx:txPr>
        <a:bodyPr spcFirstLastPara="1" vertOverflow="ellipsis" horzOverflow="overflow" wrap="square" lIns="0" tIns="0" rIns="0" bIns="0" anchor="ctr" anchorCtr="1"/>
        <a:lstStyle/>
        <a:p>
          <a:pPr algn="ctr" rtl="0">
            <a:defRPr sz="1600" baseline="0">
              <a:solidFill>
                <a:schemeClr val="bg1"/>
              </a:solidFill>
            </a:defRPr>
          </a:pPr>
          <a:endParaRPr lang="en-US" sz="1600" b="0" i="0" u="none" strike="noStrike" baseline="0">
            <a:solidFill>
              <a:schemeClr val="bg1"/>
            </a:solidFill>
            <a:latin typeface="Calibri" panose="020F0502020204030204"/>
          </a:endParaRPr>
        </a:p>
      </cx:txPr>
    </cx:legend>
  </cx:chart>
  <cx:spPr>
    <a:solidFill>
      <a:schemeClr val="tx1"/>
    </a:solidFill>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diagrams/_rels/data10.xml.rels><?xml version="1.0" encoding="UTF-8" standalone="yes"?>
<Relationships xmlns="http://schemas.openxmlformats.org/package/2006/relationships"><Relationship Id="rId3" Type="http://schemas.openxmlformats.org/officeDocument/2006/relationships/hyperlink" Target="https://www.af.mil/News/Article-Display/Article/1414771/researchers-test-virtual-reality-adaptive-flight-training-study/" TargetMode="External"/><Relationship Id="rId2" Type="http://schemas.openxmlformats.org/officeDocument/2006/relationships/hyperlink" Target="https://sco.wikipedia.org/wiki/Virtual_reality" TargetMode="External"/><Relationship Id="rId1" Type="http://schemas.openxmlformats.org/officeDocument/2006/relationships/hyperlink" Target="https://commons.wikimedia.org/wiki/File:Sensorama-morton-heilig-virtual-reality-headset.jpg" TargetMode="External"/><Relationship Id="rId4" Type="http://schemas.openxmlformats.org/officeDocument/2006/relationships/hyperlink" Target="https://www.virtualiteach.com/single-post/2019/03/31/5-Key-Barriers-to-VR-Adoption" TargetMode="External"/></Relationships>
</file>

<file path=ppt/diagrams/_rels/drawing10.xml.rels><?xml version="1.0" encoding="UTF-8" standalone="yes"?>
<Relationships xmlns="http://schemas.openxmlformats.org/package/2006/relationships"><Relationship Id="rId3" Type="http://schemas.openxmlformats.org/officeDocument/2006/relationships/hyperlink" Target="https://www.af.mil/News/Article-Display/Article/1414771/researchers-test-virtual-reality-adaptive-flight-training-study/" TargetMode="External"/><Relationship Id="rId2" Type="http://schemas.openxmlformats.org/officeDocument/2006/relationships/hyperlink" Target="https://sco.wikipedia.org/wiki/Virtual_reality" TargetMode="External"/><Relationship Id="rId1" Type="http://schemas.openxmlformats.org/officeDocument/2006/relationships/hyperlink" Target="https://commons.wikimedia.org/wiki/File:Sensorama-morton-heilig-virtual-reality-headset.jpg" TargetMode="External"/><Relationship Id="rId4" Type="http://schemas.openxmlformats.org/officeDocument/2006/relationships/hyperlink" Target="https://www.virtualiteach.com/single-post/2019/03/31/5-Key-Barriers-to-VR-Adoption"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cs typeface="Calibri Light"/>
            </a:rPr>
            <a:t>What is VR? </a:t>
          </a:r>
          <a:endParaRPr lang="en-US" dirty="0"/>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3E4336DA-481F-4C4F-829A-0DF1D76D9922}">
      <dgm:prSet/>
      <dgm:spPr/>
      <dgm:t>
        <a:bodyPr/>
        <a:lstStyle/>
        <a:p>
          <a:r>
            <a:rPr lang="en-US" dirty="0">
              <a:cs typeface="Calibri Light"/>
            </a:rPr>
            <a:t>Using VR for learning</a:t>
          </a:r>
        </a:p>
      </dgm:t>
    </dgm:pt>
    <dgm:pt modelId="{CF579F05-BDA9-46C3-9E3F-6712DAA139D4}" type="parTrans" cxnId="{31EF8354-37A7-4AB5-B03E-A2D80C1EECD8}">
      <dgm:prSet/>
      <dgm:spPr/>
      <dgm:t>
        <a:bodyPr/>
        <a:lstStyle/>
        <a:p>
          <a:endParaRPr lang="en-GB"/>
        </a:p>
      </dgm:t>
    </dgm:pt>
    <dgm:pt modelId="{8DD7F4D0-40EB-427A-853C-22553F7F96A6}" type="sibTrans" cxnId="{31EF8354-37A7-4AB5-B03E-A2D80C1EECD8}">
      <dgm:prSet/>
      <dgm:spPr/>
      <dgm:t>
        <a:bodyPr/>
        <a:lstStyle/>
        <a:p>
          <a:endParaRPr lang="en-GB"/>
        </a:p>
      </dgm:t>
    </dgm:pt>
    <dgm:pt modelId="{DAE1D189-3456-4769-B977-57B19C8B3753}">
      <dgm:prSet/>
      <dgm:spPr/>
      <dgm:t>
        <a:bodyPr/>
        <a:lstStyle/>
        <a:p>
          <a:r>
            <a:rPr lang="en-US" dirty="0">
              <a:cs typeface="Calibri Light"/>
            </a:rPr>
            <a:t>Building the experience</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039A0336-9C4A-4003-A654-E918E1EEBFA5}">
      <dgm:prSet/>
      <dgm:spPr/>
      <dgm:t>
        <a:bodyPr/>
        <a:lstStyle/>
        <a:p>
          <a:r>
            <a:rPr lang="en-US" dirty="0">
              <a:cs typeface="Calibri Light"/>
            </a:rPr>
            <a:t>Experimental design</a:t>
          </a:r>
        </a:p>
      </dgm:t>
    </dgm:pt>
    <dgm:pt modelId="{A5D8AF84-D226-4F45-9F1F-77303C4F145F}" type="parTrans" cxnId="{8567ED57-CDAB-4F9E-AA1A-4419F348FE84}">
      <dgm:prSet/>
      <dgm:spPr/>
      <dgm:t>
        <a:bodyPr/>
        <a:lstStyle/>
        <a:p>
          <a:endParaRPr lang="en-GB"/>
        </a:p>
      </dgm:t>
    </dgm:pt>
    <dgm:pt modelId="{1119902F-CCDB-49F9-B24D-C4D5C43FEEDB}" type="sibTrans" cxnId="{8567ED57-CDAB-4F9E-AA1A-4419F348FE84}">
      <dgm:prSet/>
      <dgm:spPr/>
      <dgm:t>
        <a:bodyPr/>
        <a:lstStyle/>
        <a:p>
          <a:endParaRPr lang="en-GB"/>
        </a:p>
      </dgm:t>
    </dgm:pt>
    <dgm:pt modelId="{0D79EEA0-C0D5-4AAF-AD47-C086DDCD2CBF}">
      <dgm:prSet/>
      <dgm:spPr/>
      <dgm:t>
        <a:bodyPr/>
        <a:lstStyle/>
        <a:p>
          <a:r>
            <a:rPr lang="en-US" dirty="0">
              <a:cs typeface="Calibri Light"/>
            </a:rPr>
            <a:t>Results</a:t>
          </a:r>
        </a:p>
      </dgm:t>
    </dgm:pt>
    <dgm:pt modelId="{40A59EAD-0D49-4190-B9D0-E9FB9848B35E}" type="parTrans" cxnId="{FA321D65-285D-44C3-AB75-E144E5F80B57}">
      <dgm:prSet/>
      <dgm:spPr/>
      <dgm:t>
        <a:bodyPr/>
        <a:lstStyle/>
        <a:p>
          <a:endParaRPr lang="en-GB"/>
        </a:p>
      </dgm:t>
    </dgm:pt>
    <dgm:pt modelId="{56A63C25-5CB8-4FC4-BCCF-3BAB83DD1DAC}" type="sibTrans" cxnId="{FA321D65-285D-44C3-AB75-E144E5F80B57}">
      <dgm:prSet/>
      <dgm:spPr/>
      <dgm:t>
        <a:bodyPr/>
        <a:lstStyle/>
        <a:p>
          <a:endParaRPr lang="en-GB"/>
        </a:p>
      </dgm:t>
    </dgm:pt>
    <dgm:pt modelId="{E544289C-33C2-4E6A-A80B-18187E55A840}">
      <dgm:prSet/>
      <dgm:spPr/>
      <dgm:t>
        <a:bodyPr/>
        <a:lstStyle/>
        <a:p>
          <a:r>
            <a:rPr lang="en-US" dirty="0">
              <a:cs typeface="Calibri Light"/>
            </a:rPr>
            <a:t>Conclusions</a:t>
          </a:r>
        </a:p>
      </dgm:t>
    </dgm:pt>
    <dgm:pt modelId="{E3008F87-1AA8-43D7-BC02-363CC29AFD6A}" type="parTrans" cxnId="{D1BC2F02-D2F0-45FB-B653-CC90B261FB91}">
      <dgm:prSet/>
      <dgm:spPr/>
      <dgm:t>
        <a:bodyPr/>
        <a:lstStyle/>
        <a:p>
          <a:endParaRPr lang="en-GB"/>
        </a:p>
      </dgm:t>
    </dgm:pt>
    <dgm:pt modelId="{3CD4637E-002C-41C7-9588-A212E34EB9C6}" type="sibTrans" cxnId="{D1BC2F02-D2F0-45FB-B653-CC90B261FB91}">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6"/>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6"/>
      <dgm:spPr/>
    </dgm:pt>
    <dgm:pt modelId="{70213ACB-A46C-4F60-B08B-798B0C8FA3F9}" type="pres">
      <dgm:prSet presAssocID="{BA7C6019-3004-42EF-A89F-008220E71309}" presName="vert1" presStyleCnt="0"/>
      <dgm:spPr/>
    </dgm:pt>
    <dgm:pt modelId="{DFAE0B9B-BB88-4933-A5E8-52E17FD1DD80}" type="pres">
      <dgm:prSet presAssocID="{3E4336DA-481F-4C4F-829A-0DF1D76D9922}" presName="thickLine" presStyleLbl="alignNode1" presStyleIdx="1" presStyleCnt="6"/>
      <dgm:spPr/>
    </dgm:pt>
    <dgm:pt modelId="{51AE5DAB-A25B-403A-8B88-7049EE588E4B}" type="pres">
      <dgm:prSet presAssocID="{3E4336DA-481F-4C4F-829A-0DF1D76D9922}" presName="horz1" presStyleCnt="0"/>
      <dgm:spPr/>
    </dgm:pt>
    <dgm:pt modelId="{63088E43-DBDC-44CC-B6DC-B142C6890B78}" type="pres">
      <dgm:prSet presAssocID="{3E4336DA-481F-4C4F-829A-0DF1D76D9922}" presName="tx1" presStyleLbl="revTx" presStyleIdx="1" presStyleCnt="6"/>
      <dgm:spPr/>
    </dgm:pt>
    <dgm:pt modelId="{AD2786D5-CD30-47DD-9815-FFA9FE047EAA}" type="pres">
      <dgm:prSet presAssocID="{3E4336DA-481F-4C4F-829A-0DF1D76D9922}" presName="vert1" presStyleCnt="0"/>
      <dgm:spPr/>
    </dgm:pt>
    <dgm:pt modelId="{2C9E905B-5004-4FD6-8278-775F459D4046}" type="pres">
      <dgm:prSet presAssocID="{DAE1D189-3456-4769-B977-57B19C8B3753}" presName="thickLine" presStyleLbl="alignNode1" presStyleIdx="2" presStyleCnt="6"/>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6"/>
      <dgm:spPr/>
    </dgm:pt>
    <dgm:pt modelId="{DEA4C733-7C9C-4004-BBA2-571052204EF1}" type="pres">
      <dgm:prSet presAssocID="{DAE1D189-3456-4769-B977-57B19C8B3753}" presName="vert1" presStyleCnt="0"/>
      <dgm:spPr/>
    </dgm:pt>
    <dgm:pt modelId="{07E0D6F0-EA39-4488-8A4D-311AAAB6CF02}" type="pres">
      <dgm:prSet presAssocID="{039A0336-9C4A-4003-A654-E918E1EEBFA5}" presName="thickLine" presStyleLbl="alignNode1" presStyleIdx="3" presStyleCnt="6"/>
      <dgm:spPr/>
    </dgm:pt>
    <dgm:pt modelId="{9E7C4D35-7468-4238-B423-C90591750110}" type="pres">
      <dgm:prSet presAssocID="{039A0336-9C4A-4003-A654-E918E1EEBFA5}" presName="horz1" presStyleCnt="0"/>
      <dgm:spPr/>
    </dgm:pt>
    <dgm:pt modelId="{7567022C-5373-4CD4-AE43-141A7A325EC7}" type="pres">
      <dgm:prSet presAssocID="{039A0336-9C4A-4003-A654-E918E1EEBFA5}" presName="tx1" presStyleLbl="revTx" presStyleIdx="3" presStyleCnt="6"/>
      <dgm:spPr/>
    </dgm:pt>
    <dgm:pt modelId="{7B03CD4D-AE0F-4F44-B8A1-A14E98CBB2A9}" type="pres">
      <dgm:prSet presAssocID="{039A0336-9C4A-4003-A654-E918E1EEBFA5}" presName="vert1" presStyleCnt="0"/>
      <dgm:spPr/>
    </dgm:pt>
    <dgm:pt modelId="{D4CD6FCF-0F0F-4F4F-B37B-34FC64B300FA}" type="pres">
      <dgm:prSet presAssocID="{0D79EEA0-C0D5-4AAF-AD47-C086DDCD2CBF}" presName="thickLine" presStyleLbl="alignNode1" presStyleIdx="4" presStyleCnt="6"/>
      <dgm:spPr/>
    </dgm:pt>
    <dgm:pt modelId="{81258CE4-A7C7-4DB0-8E00-DFB4075C5835}" type="pres">
      <dgm:prSet presAssocID="{0D79EEA0-C0D5-4AAF-AD47-C086DDCD2CBF}" presName="horz1" presStyleCnt="0"/>
      <dgm:spPr/>
    </dgm:pt>
    <dgm:pt modelId="{38938F58-2ACA-4AE5-ACDD-89BB44FAFF5D}" type="pres">
      <dgm:prSet presAssocID="{0D79EEA0-C0D5-4AAF-AD47-C086DDCD2CBF}" presName="tx1" presStyleLbl="revTx" presStyleIdx="4" presStyleCnt="6"/>
      <dgm:spPr/>
    </dgm:pt>
    <dgm:pt modelId="{1852631D-9080-416D-AE91-3364E66D4910}" type="pres">
      <dgm:prSet presAssocID="{0D79EEA0-C0D5-4AAF-AD47-C086DDCD2CBF}" presName="vert1" presStyleCnt="0"/>
      <dgm:spPr/>
    </dgm:pt>
    <dgm:pt modelId="{4DA90AD7-B004-4D61-AD86-8ECF6945D248}" type="pres">
      <dgm:prSet presAssocID="{E544289C-33C2-4E6A-A80B-18187E55A840}" presName="thickLine" presStyleLbl="alignNode1" presStyleIdx="5" presStyleCnt="6"/>
      <dgm:spPr/>
    </dgm:pt>
    <dgm:pt modelId="{A3731811-39BB-4BD2-A056-5C04756CE468}" type="pres">
      <dgm:prSet presAssocID="{E544289C-33C2-4E6A-A80B-18187E55A840}" presName="horz1" presStyleCnt="0"/>
      <dgm:spPr/>
    </dgm:pt>
    <dgm:pt modelId="{3BBB785D-748F-4085-A662-F2C72E793E6A}" type="pres">
      <dgm:prSet presAssocID="{E544289C-33C2-4E6A-A80B-18187E55A840}" presName="tx1" presStyleLbl="revTx" presStyleIdx="5" presStyleCnt="6"/>
      <dgm:spPr/>
    </dgm:pt>
    <dgm:pt modelId="{9871F154-6E41-4832-8D5F-46FB47D4FC76}" type="pres">
      <dgm:prSet presAssocID="{E544289C-33C2-4E6A-A80B-18187E55A840}" presName="vert1" presStyleCnt="0"/>
      <dgm:spPr/>
    </dgm:pt>
  </dgm:ptLst>
  <dgm:cxnLst>
    <dgm:cxn modelId="{D1BC2F02-D2F0-45FB-B653-CC90B261FB91}" srcId="{420778E2-1591-432E-9EB7-ECFFA5FD5FE4}" destId="{E544289C-33C2-4E6A-A80B-18187E55A840}" srcOrd="5" destOrd="0" parTransId="{E3008F87-1AA8-43D7-BC02-363CC29AFD6A}" sibTransId="{3CD4637E-002C-41C7-9588-A212E34EB9C6}"/>
    <dgm:cxn modelId="{808A8F07-58F8-442C-ACA8-4D6E57894C1F}" type="presOf" srcId="{3E4336DA-481F-4C4F-829A-0DF1D76D9922}" destId="{63088E43-DBDC-44CC-B6DC-B142C6890B78}" srcOrd="0" destOrd="0" presId="urn:microsoft.com/office/officeart/2008/layout/LinedLi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D9B70F65-C6BF-45BA-AB5B-F21ECE4042F3}" type="presOf" srcId="{E544289C-33C2-4E6A-A80B-18187E55A840}" destId="{3BBB785D-748F-4085-A662-F2C72E793E6A}" srcOrd="0" destOrd="0" presId="urn:microsoft.com/office/officeart/2008/layout/LinedList"/>
    <dgm:cxn modelId="{FA321D65-285D-44C3-AB75-E144E5F80B57}" srcId="{420778E2-1591-432E-9EB7-ECFFA5FD5FE4}" destId="{0D79EEA0-C0D5-4AAF-AD47-C086DDCD2CBF}" srcOrd="4" destOrd="0" parTransId="{40A59EAD-0D49-4190-B9D0-E9FB9848B35E}" sibTransId="{56A63C25-5CB8-4FC4-BCCF-3BAB83DD1DAC}"/>
    <dgm:cxn modelId="{31EF8354-37A7-4AB5-B03E-A2D80C1EECD8}" srcId="{420778E2-1591-432E-9EB7-ECFFA5FD5FE4}" destId="{3E4336DA-481F-4C4F-829A-0DF1D76D9922}" srcOrd="1" destOrd="0" parTransId="{CF579F05-BDA9-46C3-9E3F-6712DAA139D4}" sibTransId="{8DD7F4D0-40EB-427A-853C-22553F7F96A6}"/>
    <dgm:cxn modelId="{8567ED57-CDAB-4F9E-AA1A-4419F348FE84}" srcId="{420778E2-1591-432E-9EB7-ECFFA5FD5FE4}" destId="{039A0336-9C4A-4003-A654-E918E1EEBFA5}" srcOrd="3" destOrd="0" parTransId="{A5D8AF84-D226-4F45-9F1F-77303C4F145F}" sibTransId="{1119902F-CCDB-49F9-B24D-C4D5C43FEEDB}"/>
    <dgm:cxn modelId="{2AD4177D-90C6-4094-B492-2F425E60DF89}" srcId="{420778E2-1591-432E-9EB7-ECFFA5FD5FE4}" destId="{DAE1D189-3456-4769-B977-57B19C8B3753}" srcOrd="2" destOrd="0" parTransId="{7AE4F62E-5688-4C9E-954A-66BBB790515A}" sibTransId="{A5D1D1F1-C2E1-4C3A-9E8E-64D7F80C1155}"/>
    <dgm:cxn modelId="{EC86F38F-1435-4269-96CB-2BE543BC0207}" type="presOf" srcId="{0D79EEA0-C0D5-4AAF-AD47-C086DDCD2CBF}" destId="{38938F58-2ACA-4AE5-ACDD-89BB44FAFF5D}" srcOrd="0" destOrd="0" presId="urn:microsoft.com/office/officeart/2008/layout/LinedList"/>
    <dgm:cxn modelId="{73E749BE-4537-48AD-9F51-0239632A1F58}" type="presOf" srcId="{DAE1D189-3456-4769-B977-57B19C8B3753}" destId="{D3DF7F58-CC36-4A6A-A037-491E35F2A996}" srcOrd="0" destOrd="0" presId="urn:microsoft.com/office/officeart/2008/layout/LinedList"/>
    <dgm:cxn modelId="{864EDECE-2CFE-46E4-84A6-C09EC122ADB6}" type="presOf" srcId="{039A0336-9C4A-4003-A654-E918E1EEBFA5}" destId="{7567022C-5373-4CD4-AE43-141A7A325EC7}"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0F3B6989-665E-4C05-82C1-5374FA4906FD}" type="presParOf" srcId="{7CAC874C-4280-4AC2-B0F8-3E15DAAB1EF3}" destId="{DFAE0B9B-BB88-4933-A5E8-52E17FD1DD80}" srcOrd="2" destOrd="0" presId="urn:microsoft.com/office/officeart/2008/layout/LinedList"/>
    <dgm:cxn modelId="{2628A841-3CC8-408C-A8FB-8B8B2B8A7E02}" type="presParOf" srcId="{7CAC874C-4280-4AC2-B0F8-3E15DAAB1EF3}" destId="{51AE5DAB-A25B-403A-8B88-7049EE588E4B}" srcOrd="3" destOrd="0" presId="urn:microsoft.com/office/officeart/2008/layout/LinedList"/>
    <dgm:cxn modelId="{8BA52FF0-3CC8-4C5A-8ECE-D0194A6DE823}" type="presParOf" srcId="{51AE5DAB-A25B-403A-8B88-7049EE588E4B}" destId="{63088E43-DBDC-44CC-B6DC-B142C6890B78}" srcOrd="0" destOrd="0" presId="urn:microsoft.com/office/officeart/2008/layout/LinedList"/>
    <dgm:cxn modelId="{2DA055BE-F31A-4B9F-B22B-8F035C4B325F}" type="presParOf" srcId="{51AE5DAB-A25B-403A-8B88-7049EE588E4B}" destId="{AD2786D5-CD30-47DD-9815-FFA9FE047EAA}"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 modelId="{0EC2224C-DFD4-412A-B196-6DA590EBE7BC}" type="presParOf" srcId="{7CAC874C-4280-4AC2-B0F8-3E15DAAB1EF3}" destId="{07E0D6F0-EA39-4488-8A4D-311AAAB6CF02}" srcOrd="6" destOrd="0" presId="urn:microsoft.com/office/officeart/2008/layout/LinedList"/>
    <dgm:cxn modelId="{96EB544C-4179-47FB-B6FF-2F35E7B3219F}" type="presParOf" srcId="{7CAC874C-4280-4AC2-B0F8-3E15DAAB1EF3}" destId="{9E7C4D35-7468-4238-B423-C90591750110}" srcOrd="7" destOrd="0" presId="urn:microsoft.com/office/officeart/2008/layout/LinedList"/>
    <dgm:cxn modelId="{6AD8ADF7-4BF6-46D0-9885-1A2FEE34A5ED}" type="presParOf" srcId="{9E7C4D35-7468-4238-B423-C90591750110}" destId="{7567022C-5373-4CD4-AE43-141A7A325EC7}" srcOrd="0" destOrd="0" presId="urn:microsoft.com/office/officeart/2008/layout/LinedList"/>
    <dgm:cxn modelId="{96E57144-1263-424D-81A9-BFC873E200D1}" type="presParOf" srcId="{9E7C4D35-7468-4238-B423-C90591750110}" destId="{7B03CD4D-AE0F-4F44-B8A1-A14E98CBB2A9}" srcOrd="1" destOrd="0" presId="urn:microsoft.com/office/officeart/2008/layout/LinedList"/>
    <dgm:cxn modelId="{BDCF800D-D266-43A5-A6FE-2103738756AF}" type="presParOf" srcId="{7CAC874C-4280-4AC2-B0F8-3E15DAAB1EF3}" destId="{D4CD6FCF-0F0F-4F4F-B37B-34FC64B300FA}" srcOrd="8" destOrd="0" presId="urn:microsoft.com/office/officeart/2008/layout/LinedList"/>
    <dgm:cxn modelId="{AFF86082-1A16-4D73-A148-8E1BECB607B6}" type="presParOf" srcId="{7CAC874C-4280-4AC2-B0F8-3E15DAAB1EF3}" destId="{81258CE4-A7C7-4DB0-8E00-DFB4075C5835}" srcOrd="9" destOrd="0" presId="urn:microsoft.com/office/officeart/2008/layout/LinedList"/>
    <dgm:cxn modelId="{FEE9AB82-0244-43E5-ADE1-3B460F51FC58}" type="presParOf" srcId="{81258CE4-A7C7-4DB0-8E00-DFB4075C5835}" destId="{38938F58-2ACA-4AE5-ACDD-89BB44FAFF5D}" srcOrd="0" destOrd="0" presId="urn:microsoft.com/office/officeart/2008/layout/LinedList"/>
    <dgm:cxn modelId="{486842E8-C45E-4C0E-BE07-554420E85F35}" type="presParOf" srcId="{81258CE4-A7C7-4DB0-8E00-DFB4075C5835}" destId="{1852631D-9080-416D-AE91-3364E66D4910}" srcOrd="1" destOrd="0" presId="urn:microsoft.com/office/officeart/2008/layout/LinedList"/>
    <dgm:cxn modelId="{F9ED8FE8-DA74-4CF8-8B52-34DD5EC8EF70}" type="presParOf" srcId="{7CAC874C-4280-4AC2-B0F8-3E15DAAB1EF3}" destId="{4DA90AD7-B004-4D61-AD86-8ECF6945D248}" srcOrd="10" destOrd="0" presId="urn:microsoft.com/office/officeart/2008/layout/LinedList"/>
    <dgm:cxn modelId="{C1751AAA-BBF3-459C-8543-3901C3A461F0}" type="presParOf" srcId="{7CAC874C-4280-4AC2-B0F8-3E15DAAB1EF3}" destId="{A3731811-39BB-4BD2-A056-5C04756CE468}" srcOrd="11" destOrd="0" presId="urn:microsoft.com/office/officeart/2008/layout/LinedList"/>
    <dgm:cxn modelId="{E84D76EB-687C-4CF7-AC9A-602FE51229B5}" type="presParOf" srcId="{A3731811-39BB-4BD2-A056-5C04756CE468}" destId="{3BBB785D-748F-4085-A662-F2C72E793E6A}" srcOrd="0" destOrd="0" presId="urn:microsoft.com/office/officeart/2008/layout/LinedList"/>
    <dgm:cxn modelId="{4168F330-0128-4514-A44B-A173EC615DDB}" type="presParOf" srcId="{A3731811-39BB-4BD2-A056-5C04756CE468}" destId="{9871F154-6E41-4832-8D5F-46FB47D4FC7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DF44B8D-6849-4A76-922F-028404A0E2C1}"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8446B28D-6D4C-4E31-967B-5994044FCF0B}">
      <dgm:prSet custT="1"/>
      <dgm:spPr/>
      <dgm:t>
        <a:bodyPr/>
        <a:lstStyle/>
        <a:p>
          <a:r>
            <a:rPr lang="en-US" sz="1600" dirty="0">
              <a:solidFill>
                <a:srgbClr val="0563C1"/>
              </a:solidFill>
              <a:latin typeface="Calibri Light"/>
              <a:cs typeface="Arial"/>
              <a:hlinkClick xmlns:r="http://schemas.openxmlformats.org/officeDocument/2006/relationships" r:id="rId1"/>
            </a:rPr>
            <a:t>https://commons.wikimedia.org/wiki/File:Sensorama-morton-heilig-virtual-reality-headset.jpg</a:t>
          </a:r>
          <a:r>
            <a:rPr lang="en-US" sz="1600" dirty="0">
              <a:solidFill>
                <a:srgbClr val="010000"/>
              </a:solidFill>
              <a:latin typeface="Calibri Light"/>
              <a:cs typeface="Arial"/>
            </a:rPr>
            <a:t> , </a:t>
          </a:r>
          <a:endParaRPr lang="en-US" sz="1600" dirty="0"/>
        </a:p>
      </dgm:t>
    </dgm:pt>
    <dgm:pt modelId="{A7E55C22-B1BD-441D-A1BC-4B4A7243D5DE}" type="parTrans" cxnId="{A5E8E345-9064-4CB4-BD11-38583B74F87E}">
      <dgm:prSet/>
      <dgm:spPr/>
      <dgm:t>
        <a:bodyPr/>
        <a:lstStyle/>
        <a:p>
          <a:endParaRPr lang="en-US"/>
        </a:p>
      </dgm:t>
    </dgm:pt>
    <dgm:pt modelId="{C8B3B548-47D5-474C-9780-1F12D5B4FB4C}" type="sibTrans" cxnId="{A5E8E345-9064-4CB4-BD11-38583B74F87E}">
      <dgm:prSet/>
      <dgm:spPr/>
      <dgm:t>
        <a:bodyPr/>
        <a:lstStyle/>
        <a:p>
          <a:endParaRPr lang="en-US"/>
        </a:p>
      </dgm:t>
    </dgm:pt>
    <dgm:pt modelId="{6472BE15-2B73-4B33-9FD6-BE310F8C1E93}">
      <dgm:prSet custT="1"/>
      <dgm:spPr/>
      <dgm:t>
        <a:bodyPr/>
        <a:lstStyle/>
        <a:p>
          <a:r>
            <a:rPr lang="en-US" sz="1600" dirty="0">
              <a:solidFill>
                <a:srgbClr val="0563C1"/>
              </a:solidFill>
              <a:latin typeface="Calibri Light"/>
              <a:cs typeface="Arial"/>
              <a:hlinkClick xmlns:r="http://schemas.openxmlformats.org/officeDocument/2006/relationships" r:id="rId2"/>
            </a:rPr>
            <a:t>https://sco.wikipedia.org/wiki/Virtual_reality</a:t>
          </a:r>
          <a:r>
            <a:rPr lang="en-US" sz="1600" dirty="0">
              <a:solidFill>
                <a:srgbClr val="010000"/>
              </a:solidFill>
              <a:latin typeface="Calibri Light"/>
              <a:cs typeface="Arial"/>
            </a:rPr>
            <a:t> </a:t>
          </a:r>
          <a:r>
            <a:rPr lang="en-US" sz="1600" dirty="0">
              <a:latin typeface="Calibri Light"/>
              <a:cs typeface="Arial"/>
            </a:rPr>
            <a:t>​</a:t>
          </a:r>
          <a:endParaRPr lang="en-US" sz="1600" dirty="0"/>
        </a:p>
      </dgm:t>
    </dgm:pt>
    <dgm:pt modelId="{702B4E86-EE57-4F83-A7C4-5D00925502CE}" type="parTrans" cxnId="{FD39ECF8-9822-4142-99DB-CAF379248D33}">
      <dgm:prSet/>
      <dgm:spPr/>
      <dgm:t>
        <a:bodyPr/>
        <a:lstStyle/>
        <a:p>
          <a:endParaRPr lang="en-US"/>
        </a:p>
      </dgm:t>
    </dgm:pt>
    <dgm:pt modelId="{01440033-71F3-411C-B49B-8CDFED75EFC2}" type="sibTrans" cxnId="{FD39ECF8-9822-4142-99DB-CAF379248D33}">
      <dgm:prSet/>
      <dgm:spPr/>
      <dgm:t>
        <a:bodyPr/>
        <a:lstStyle/>
        <a:p>
          <a:endParaRPr lang="en-US"/>
        </a:p>
      </dgm:t>
    </dgm:pt>
    <dgm:pt modelId="{17E230AD-FC03-4A13-9E3A-F58B8F514673}">
      <dgm:prSet custT="1"/>
      <dgm:spPr/>
      <dgm:t>
        <a:bodyPr/>
        <a:lstStyle/>
        <a:p>
          <a:r>
            <a:rPr lang="en-US" sz="1600" dirty="0">
              <a:solidFill>
                <a:srgbClr val="0563C1"/>
              </a:solidFill>
              <a:latin typeface="Calibri Light"/>
              <a:cs typeface="Arial"/>
              <a:hlinkClick xmlns:r="http://schemas.openxmlformats.org/officeDocument/2006/relationships" r:id="rId3"/>
            </a:rPr>
            <a:t>https://www.af.mil/News/Article-Display/Article/1414771/researchers-test-virtual-reality-adaptive-flight-training-study/</a:t>
          </a:r>
          <a:r>
            <a:rPr lang="en-US" sz="1600" dirty="0">
              <a:latin typeface="Calibri Light"/>
              <a:cs typeface="Arial"/>
            </a:rPr>
            <a:t>​</a:t>
          </a:r>
          <a:endParaRPr lang="en-US" sz="1600" dirty="0"/>
        </a:p>
      </dgm:t>
    </dgm:pt>
    <dgm:pt modelId="{979969CA-BFAC-458A-8D5F-64851B00A01F}" type="parTrans" cxnId="{6E284D80-4344-44C0-9527-78C383AE4CF7}">
      <dgm:prSet/>
      <dgm:spPr/>
      <dgm:t>
        <a:bodyPr/>
        <a:lstStyle/>
        <a:p>
          <a:endParaRPr lang="en-US"/>
        </a:p>
      </dgm:t>
    </dgm:pt>
    <dgm:pt modelId="{DC06899A-862F-4552-8772-F2F9BF3A44B4}" type="sibTrans" cxnId="{6E284D80-4344-44C0-9527-78C383AE4CF7}">
      <dgm:prSet/>
      <dgm:spPr/>
      <dgm:t>
        <a:bodyPr/>
        <a:lstStyle/>
        <a:p>
          <a:endParaRPr lang="en-US"/>
        </a:p>
      </dgm:t>
    </dgm:pt>
    <dgm:pt modelId="{821380D7-CC66-4EFD-8E96-8F81E0BFEA1F}">
      <dgm:prSet custT="1"/>
      <dgm:spPr/>
      <dgm:t>
        <a:bodyPr/>
        <a:lstStyle/>
        <a:p>
          <a:r>
            <a:rPr lang="en-US" sz="1400" dirty="0"/>
            <a:t>Madden, J., Won, A., Schuldt, J., Kim, B., </a:t>
          </a:r>
          <a:r>
            <a:rPr lang="en-US" sz="1400" dirty="0" err="1"/>
            <a:t>Pandita</a:t>
          </a:r>
          <a:r>
            <a:rPr lang="en-US" sz="1400" dirty="0"/>
            <a:t>, S., Sun, Y., Stone, T., &amp; Holmes, N. (2018, August 1-2). Virtual Reality as a Teaching Tool for Moon Phases and Beyond. Paper presented at Physics Education Research Conference 2018, Washington, DC. Retrieved April 3, 2019, from https://www.compadre.org/Repository/document/ServeFile.cfm?ID=14819&amp;DocID=496 6</a:t>
          </a:r>
        </a:p>
      </dgm:t>
    </dgm:pt>
    <dgm:pt modelId="{E6F7B7A0-F76C-4647-B357-3F5249EBA8BE}" type="parTrans" cxnId="{54BF85CA-0658-445D-A72E-92DA8A78E5B8}">
      <dgm:prSet/>
      <dgm:spPr/>
      <dgm:t>
        <a:bodyPr/>
        <a:lstStyle/>
        <a:p>
          <a:endParaRPr lang="en-GB"/>
        </a:p>
      </dgm:t>
    </dgm:pt>
    <dgm:pt modelId="{265D8C37-B575-45A3-B387-492ED598F3CA}" type="sibTrans" cxnId="{54BF85CA-0658-445D-A72E-92DA8A78E5B8}">
      <dgm:prSet/>
      <dgm:spPr/>
      <dgm:t>
        <a:bodyPr/>
        <a:lstStyle/>
        <a:p>
          <a:endParaRPr lang="en-GB"/>
        </a:p>
      </dgm:t>
    </dgm:pt>
    <dgm:pt modelId="{61CDE422-12FC-47EE-B10D-6EF032F9FDC4}">
      <dgm:prSet custT="1"/>
      <dgm:spPr/>
      <dgm:t>
        <a:bodyPr/>
        <a:lstStyle/>
        <a:p>
          <a:r>
            <a:rPr lang="en-GB" sz="1600">
              <a:hlinkClick xmlns:r="http://schemas.openxmlformats.org/officeDocument/2006/relationships" r:id="rId4"/>
            </a:rPr>
            <a:t>https://www.virtualiteach.com/single-post/2019/03/31/5-Key-Barriers-to-VR-Adoption</a:t>
          </a:r>
          <a:endParaRPr lang="en-US" sz="1600" dirty="0"/>
        </a:p>
      </dgm:t>
    </dgm:pt>
    <dgm:pt modelId="{597F1FBC-BB76-48B7-A61A-07716630B7FF}" type="parTrans" cxnId="{468FA7B6-F0DD-4D5E-BB91-CF671891AA64}">
      <dgm:prSet/>
      <dgm:spPr/>
      <dgm:t>
        <a:bodyPr/>
        <a:lstStyle/>
        <a:p>
          <a:endParaRPr lang="en-GB"/>
        </a:p>
      </dgm:t>
    </dgm:pt>
    <dgm:pt modelId="{A5E27869-0F24-46AA-BC89-F1BB21009D87}" type="sibTrans" cxnId="{468FA7B6-F0DD-4D5E-BB91-CF671891AA64}">
      <dgm:prSet/>
      <dgm:spPr/>
      <dgm:t>
        <a:bodyPr/>
        <a:lstStyle/>
        <a:p>
          <a:endParaRPr lang="en-GB"/>
        </a:p>
      </dgm:t>
    </dgm:pt>
    <dgm:pt modelId="{00C50689-3F23-4088-851A-EFF9C02F1819}">
      <dgm:prSet custT="1"/>
      <dgm:spPr/>
      <dgm:t>
        <a:bodyPr/>
        <a:lstStyle/>
        <a:p>
          <a:endParaRPr lang="en-US" sz="1400" dirty="0">
            <a:latin typeface="Calibri Light"/>
            <a:cs typeface="Arial"/>
          </a:endParaRPr>
        </a:p>
        <a:p>
          <a:r>
            <a:rPr lang="en-US" sz="1400" dirty="0" err="1">
              <a:latin typeface="Calibri Light"/>
              <a:cs typeface="Arial"/>
            </a:rPr>
            <a:t>Allcoat</a:t>
          </a:r>
          <a:r>
            <a:rPr lang="en-US" sz="1400" dirty="0">
              <a:latin typeface="Calibri Light"/>
              <a:cs typeface="Arial"/>
            </a:rPr>
            <a:t>, D., &amp; A. von </a:t>
          </a:r>
          <a:r>
            <a:rPr lang="en-US" sz="1400" dirty="0" err="1">
              <a:latin typeface="Calibri Light"/>
              <a:cs typeface="Arial"/>
            </a:rPr>
            <a:t>Muhlenen</a:t>
          </a:r>
          <a:r>
            <a:rPr lang="en-US" sz="1400" dirty="0">
              <a:latin typeface="Calibri Light"/>
              <a:cs typeface="Arial"/>
            </a:rPr>
            <a:t>. (2018) Learning in virtual reality: Effects on performance, emotion and engagement. Research in Learning Technology. 26:2140</a:t>
          </a:r>
        </a:p>
        <a:p>
          <a:endParaRPr lang="en-US" sz="1400" dirty="0"/>
        </a:p>
      </dgm:t>
    </dgm:pt>
    <dgm:pt modelId="{2F3AD283-1129-428F-8DC5-BFBC0BAC2C58}" type="parTrans" cxnId="{96E3FEC0-A77F-4A94-93C0-D6A0CFF7C5C3}">
      <dgm:prSet/>
      <dgm:spPr/>
      <dgm:t>
        <a:bodyPr/>
        <a:lstStyle/>
        <a:p>
          <a:endParaRPr lang="en-GB"/>
        </a:p>
      </dgm:t>
    </dgm:pt>
    <dgm:pt modelId="{75B6A2CD-D7EF-4B5F-8254-890B9DB06F6A}" type="sibTrans" cxnId="{96E3FEC0-A77F-4A94-93C0-D6A0CFF7C5C3}">
      <dgm:prSet/>
      <dgm:spPr/>
      <dgm:t>
        <a:bodyPr/>
        <a:lstStyle/>
        <a:p>
          <a:endParaRPr lang="en-GB"/>
        </a:p>
      </dgm:t>
    </dgm:pt>
    <dgm:pt modelId="{696F344F-B670-4B19-8E9F-3A841C241493}" type="pres">
      <dgm:prSet presAssocID="{CDF44B8D-6849-4A76-922F-028404A0E2C1}" presName="vert0" presStyleCnt="0">
        <dgm:presLayoutVars>
          <dgm:dir/>
          <dgm:animOne val="branch"/>
          <dgm:animLvl val="lvl"/>
        </dgm:presLayoutVars>
      </dgm:prSet>
      <dgm:spPr/>
    </dgm:pt>
    <dgm:pt modelId="{FC1D4C06-452C-4460-84BB-8D3E5C7BDC92}" type="pres">
      <dgm:prSet presAssocID="{8446B28D-6D4C-4E31-967B-5994044FCF0B}" presName="thickLine" presStyleLbl="alignNode1" presStyleIdx="0" presStyleCnt="6"/>
      <dgm:spPr/>
    </dgm:pt>
    <dgm:pt modelId="{63CCFB33-7E3A-4044-BA61-AFAF3005CE6D}" type="pres">
      <dgm:prSet presAssocID="{8446B28D-6D4C-4E31-967B-5994044FCF0B}" presName="horz1" presStyleCnt="0"/>
      <dgm:spPr/>
    </dgm:pt>
    <dgm:pt modelId="{46A0443F-169D-4EEA-9904-F4E85EC8E88E}" type="pres">
      <dgm:prSet presAssocID="{8446B28D-6D4C-4E31-967B-5994044FCF0B}" presName="tx1" presStyleLbl="revTx" presStyleIdx="0" presStyleCnt="6"/>
      <dgm:spPr/>
    </dgm:pt>
    <dgm:pt modelId="{4530C315-59D1-46D5-A17B-2B950C40B76F}" type="pres">
      <dgm:prSet presAssocID="{8446B28D-6D4C-4E31-967B-5994044FCF0B}" presName="vert1" presStyleCnt="0"/>
      <dgm:spPr/>
    </dgm:pt>
    <dgm:pt modelId="{9DEB73E7-86F1-4E78-A633-9F332D7D8122}" type="pres">
      <dgm:prSet presAssocID="{6472BE15-2B73-4B33-9FD6-BE310F8C1E93}" presName="thickLine" presStyleLbl="alignNode1" presStyleIdx="1" presStyleCnt="6"/>
      <dgm:spPr/>
    </dgm:pt>
    <dgm:pt modelId="{64B4A848-9B7F-4BA4-B82E-4CDEF8A11A22}" type="pres">
      <dgm:prSet presAssocID="{6472BE15-2B73-4B33-9FD6-BE310F8C1E93}" presName="horz1" presStyleCnt="0"/>
      <dgm:spPr/>
    </dgm:pt>
    <dgm:pt modelId="{FA293DCA-D295-43BF-BC82-68E08FF7CD57}" type="pres">
      <dgm:prSet presAssocID="{6472BE15-2B73-4B33-9FD6-BE310F8C1E93}" presName="tx1" presStyleLbl="revTx" presStyleIdx="1" presStyleCnt="6"/>
      <dgm:spPr/>
    </dgm:pt>
    <dgm:pt modelId="{72A3083F-00BC-4B73-9145-A5325CA7D352}" type="pres">
      <dgm:prSet presAssocID="{6472BE15-2B73-4B33-9FD6-BE310F8C1E93}" presName="vert1" presStyleCnt="0"/>
      <dgm:spPr/>
    </dgm:pt>
    <dgm:pt modelId="{C28F2768-F0D0-406C-81B9-9D905FDE772F}" type="pres">
      <dgm:prSet presAssocID="{17E230AD-FC03-4A13-9E3A-F58B8F514673}" presName="thickLine" presStyleLbl="alignNode1" presStyleIdx="2" presStyleCnt="6"/>
      <dgm:spPr/>
    </dgm:pt>
    <dgm:pt modelId="{B8DA45B0-4B01-4DED-9FA5-C60657E5C27C}" type="pres">
      <dgm:prSet presAssocID="{17E230AD-FC03-4A13-9E3A-F58B8F514673}" presName="horz1" presStyleCnt="0"/>
      <dgm:spPr/>
    </dgm:pt>
    <dgm:pt modelId="{4D892836-23EE-427B-A013-40B4D760DF05}" type="pres">
      <dgm:prSet presAssocID="{17E230AD-FC03-4A13-9E3A-F58B8F514673}" presName="tx1" presStyleLbl="revTx" presStyleIdx="2" presStyleCnt="6"/>
      <dgm:spPr/>
    </dgm:pt>
    <dgm:pt modelId="{6A44780B-604C-4062-9E22-B0569B1AFE92}" type="pres">
      <dgm:prSet presAssocID="{17E230AD-FC03-4A13-9E3A-F58B8F514673}" presName="vert1" presStyleCnt="0"/>
      <dgm:spPr/>
    </dgm:pt>
    <dgm:pt modelId="{7A222C41-673D-498B-A1E2-5964CEF60F77}" type="pres">
      <dgm:prSet presAssocID="{61CDE422-12FC-47EE-B10D-6EF032F9FDC4}" presName="thickLine" presStyleLbl="alignNode1" presStyleIdx="3" presStyleCnt="6"/>
      <dgm:spPr/>
    </dgm:pt>
    <dgm:pt modelId="{C7478CE7-1B53-4DC6-AE24-544C531EF54E}" type="pres">
      <dgm:prSet presAssocID="{61CDE422-12FC-47EE-B10D-6EF032F9FDC4}" presName="horz1" presStyleCnt="0"/>
      <dgm:spPr/>
    </dgm:pt>
    <dgm:pt modelId="{2C5CF5B2-0EE2-484C-978A-3541B187576F}" type="pres">
      <dgm:prSet presAssocID="{61CDE422-12FC-47EE-B10D-6EF032F9FDC4}" presName="tx1" presStyleLbl="revTx" presStyleIdx="3" presStyleCnt="6"/>
      <dgm:spPr/>
    </dgm:pt>
    <dgm:pt modelId="{6A1CA8A3-02B0-4B63-9D97-38BDA4D6E52F}" type="pres">
      <dgm:prSet presAssocID="{61CDE422-12FC-47EE-B10D-6EF032F9FDC4}" presName="vert1" presStyleCnt="0"/>
      <dgm:spPr/>
    </dgm:pt>
    <dgm:pt modelId="{5F287005-96C5-4F02-A958-29C8BFA2762C}" type="pres">
      <dgm:prSet presAssocID="{821380D7-CC66-4EFD-8E96-8F81E0BFEA1F}" presName="thickLine" presStyleLbl="alignNode1" presStyleIdx="4" presStyleCnt="6"/>
      <dgm:spPr/>
    </dgm:pt>
    <dgm:pt modelId="{ED0EBABE-6E2D-4387-AA3B-29001B89DB90}" type="pres">
      <dgm:prSet presAssocID="{821380D7-CC66-4EFD-8E96-8F81E0BFEA1F}" presName="horz1" presStyleCnt="0"/>
      <dgm:spPr/>
    </dgm:pt>
    <dgm:pt modelId="{5040FF65-0A09-4B0D-8DFE-E85C2E46F911}" type="pres">
      <dgm:prSet presAssocID="{821380D7-CC66-4EFD-8E96-8F81E0BFEA1F}" presName="tx1" presStyleLbl="revTx" presStyleIdx="4" presStyleCnt="6"/>
      <dgm:spPr/>
    </dgm:pt>
    <dgm:pt modelId="{351827A9-AC05-4EF8-B7B8-6B1F3B45FFBB}" type="pres">
      <dgm:prSet presAssocID="{821380D7-CC66-4EFD-8E96-8F81E0BFEA1F}" presName="vert1" presStyleCnt="0"/>
      <dgm:spPr/>
    </dgm:pt>
    <dgm:pt modelId="{E0CD15AB-F600-4996-A4C3-D25264E80DD9}" type="pres">
      <dgm:prSet presAssocID="{00C50689-3F23-4088-851A-EFF9C02F1819}" presName="thickLine" presStyleLbl="alignNode1" presStyleIdx="5" presStyleCnt="6"/>
      <dgm:spPr/>
    </dgm:pt>
    <dgm:pt modelId="{AA86686A-A0C7-47A7-BC8E-4FB48936A0D9}" type="pres">
      <dgm:prSet presAssocID="{00C50689-3F23-4088-851A-EFF9C02F1819}" presName="horz1" presStyleCnt="0"/>
      <dgm:spPr/>
    </dgm:pt>
    <dgm:pt modelId="{A9FA0B00-4177-41C5-87E3-4162FB34A195}" type="pres">
      <dgm:prSet presAssocID="{00C50689-3F23-4088-851A-EFF9C02F1819}" presName="tx1" presStyleLbl="revTx" presStyleIdx="5" presStyleCnt="6" custLinFactNeighborX="0" custLinFactNeighborY="22919"/>
      <dgm:spPr/>
    </dgm:pt>
    <dgm:pt modelId="{D920E821-A8CF-4A3B-9548-5C788FB737AF}" type="pres">
      <dgm:prSet presAssocID="{00C50689-3F23-4088-851A-EFF9C02F1819}" presName="vert1" presStyleCnt="0"/>
      <dgm:spPr/>
    </dgm:pt>
  </dgm:ptLst>
  <dgm:cxnLst>
    <dgm:cxn modelId="{0159A438-E3C3-4DC8-A0CA-4BB22F5B922B}" type="presOf" srcId="{61CDE422-12FC-47EE-B10D-6EF032F9FDC4}" destId="{2C5CF5B2-0EE2-484C-978A-3541B187576F}" srcOrd="0" destOrd="0" presId="urn:microsoft.com/office/officeart/2008/layout/LinedList"/>
    <dgm:cxn modelId="{A5E8E345-9064-4CB4-BD11-38583B74F87E}" srcId="{CDF44B8D-6849-4A76-922F-028404A0E2C1}" destId="{8446B28D-6D4C-4E31-967B-5994044FCF0B}" srcOrd="0" destOrd="0" parTransId="{A7E55C22-B1BD-441D-A1BC-4B4A7243D5DE}" sibTransId="{C8B3B548-47D5-474C-9780-1F12D5B4FB4C}"/>
    <dgm:cxn modelId="{1246EB65-6E8A-4711-AB98-D6E6A909DD4D}" type="presOf" srcId="{6472BE15-2B73-4B33-9FD6-BE310F8C1E93}" destId="{FA293DCA-D295-43BF-BC82-68E08FF7CD57}" srcOrd="0" destOrd="0" presId="urn:microsoft.com/office/officeart/2008/layout/LinedList"/>
    <dgm:cxn modelId="{3978F169-2773-467B-BAF2-5089CBC01877}" type="presOf" srcId="{17E230AD-FC03-4A13-9E3A-F58B8F514673}" destId="{4D892836-23EE-427B-A013-40B4D760DF05}" srcOrd="0" destOrd="0" presId="urn:microsoft.com/office/officeart/2008/layout/LinedList"/>
    <dgm:cxn modelId="{6E284D80-4344-44C0-9527-78C383AE4CF7}" srcId="{CDF44B8D-6849-4A76-922F-028404A0E2C1}" destId="{17E230AD-FC03-4A13-9E3A-F58B8F514673}" srcOrd="2" destOrd="0" parTransId="{979969CA-BFAC-458A-8D5F-64851B00A01F}" sibTransId="{DC06899A-862F-4552-8772-F2F9BF3A44B4}"/>
    <dgm:cxn modelId="{BA6020A4-B946-4537-91E5-E07D583D0350}" type="presOf" srcId="{CDF44B8D-6849-4A76-922F-028404A0E2C1}" destId="{696F344F-B670-4B19-8E9F-3A841C241493}" srcOrd="0" destOrd="0" presId="urn:microsoft.com/office/officeart/2008/layout/LinedList"/>
    <dgm:cxn modelId="{468FA7B6-F0DD-4D5E-BB91-CF671891AA64}" srcId="{CDF44B8D-6849-4A76-922F-028404A0E2C1}" destId="{61CDE422-12FC-47EE-B10D-6EF032F9FDC4}" srcOrd="3" destOrd="0" parTransId="{597F1FBC-BB76-48B7-A61A-07716630B7FF}" sibTransId="{A5E27869-0F24-46AA-BC89-F1BB21009D87}"/>
    <dgm:cxn modelId="{FD9B7FB7-6BD7-4EB0-8C52-18EAD47B99DA}" type="presOf" srcId="{8446B28D-6D4C-4E31-967B-5994044FCF0B}" destId="{46A0443F-169D-4EEA-9904-F4E85EC8E88E}" srcOrd="0" destOrd="0" presId="urn:microsoft.com/office/officeart/2008/layout/LinedList"/>
    <dgm:cxn modelId="{51D7B5B9-E9A9-4576-8E41-2E960E7D8311}" type="presOf" srcId="{821380D7-CC66-4EFD-8E96-8F81E0BFEA1F}" destId="{5040FF65-0A09-4B0D-8DFE-E85C2E46F911}" srcOrd="0" destOrd="0" presId="urn:microsoft.com/office/officeart/2008/layout/LinedList"/>
    <dgm:cxn modelId="{96E3FEC0-A77F-4A94-93C0-D6A0CFF7C5C3}" srcId="{CDF44B8D-6849-4A76-922F-028404A0E2C1}" destId="{00C50689-3F23-4088-851A-EFF9C02F1819}" srcOrd="5" destOrd="0" parTransId="{2F3AD283-1129-428F-8DC5-BFBC0BAC2C58}" sibTransId="{75B6A2CD-D7EF-4B5F-8254-890B9DB06F6A}"/>
    <dgm:cxn modelId="{54BF85CA-0658-445D-A72E-92DA8A78E5B8}" srcId="{CDF44B8D-6849-4A76-922F-028404A0E2C1}" destId="{821380D7-CC66-4EFD-8E96-8F81E0BFEA1F}" srcOrd="4" destOrd="0" parTransId="{E6F7B7A0-F76C-4647-B357-3F5249EBA8BE}" sibTransId="{265D8C37-B575-45A3-B387-492ED598F3CA}"/>
    <dgm:cxn modelId="{11893EE6-EC94-4B91-B311-5F842CE75E0B}" type="presOf" srcId="{00C50689-3F23-4088-851A-EFF9C02F1819}" destId="{A9FA0B00-4177-41C5-87E3-4162FB34A195}" srcOrd="0" destOrd="0" presId="urn:microsoft.com/office/officeart/2008/layout/LinedList"/>
    <dgm:cxn modelId="{FD39ECF8-9822-4142-99DB-CAF379248D33}" srcId="{CDF44B8D-6849-4A76-922F-028404A0E2C1}" destId="{6472BE15-2B73-4B33-9FD6-BE310F8C1E93}" srcOrd="1" destOrd="0" parTransId="{702B4E86-EE57-4F83-A7C4-5D00925502CE}" sibTransId="{01440033-71F3-411C-B49B-8CDFED75EFC2}"/>
    <dgm:cxn modelId="{A3DA82D0-25CB-4103-8C2F-B484D1497253}" type="presParOf" srcId="{696F344F-B670-4B19-8E9F-3A841C241493}" destId="{FC1D4C06-452C-4460-84BB-8D3E5C7BDC92}" srcOrd="0" destOrd="0" presId="urn:microsoft.com/office/officeart/2008/layout/LinedList"/>
    <dgm:cxn modelId="{F1427BFC-1091-4F7B-AF17-83738CDBF755}" type="presParOf" srcId="{696F344F-B670-4B19-8E9F-3A841C241493}" destId="{63CCFB33-7E3A-4044-BA61-AFAF3005CE6D}" srcOrd="1" destOrd="0" presId="urn:microsoft.com/office/officeart/2008/layout/LinedList"/>
    <dgm:cxn modelId="{E609C518-0938-4B1C-A950-861BCE47B860}" type="presParOf" srcId="{63CCFB33-7E3A-4044-BA61-AFAF3005CE6D}" destId="{46A0443F-169D-4EEA-9904-F4E85EC8E88E}" srcOrd="0" destOrd="0" presId="urn:microsoft.com/office/officeart/2008/layout/LinedList"/>
    <dgm:cxn modelId="{1E3B13B4-15D8-47B4-A3C1-BA0F956B5BC3}" type="presParOf" srcId="{63CCFB33-7E3A-4044-BA61-AFAF3005CE6D}" destId="{4530C315-59D1-46D5-A17B-2B950C40B76F}" srcOrd="1" destOrd="0" presId="urn:microsoft.com/office/officeart/2008/layout/LinedList"/>
    <dgm:cxn modelId="{1B176276-64B8-49F5-90A0-CE40BE1ED4CE}" type="presParOf" srcId="{696F344F-B670-4B19-8E9F-3A841C241493}" destId="{9DEB73E7-86F1-4E78-A633-9F332D7D8122}" srcOrd="2" destOrd="0" presId="urn:microsoft.com/office/officeart/2008/layout/LinedList"/>
    <dgm:cxn modelId="{68B217D3-D26B-4053-862C-BCC3A90861F9}" type="presParOf" srcId="{696F344F-B670-4B19-8E9F-3A841C241493}" destId="{64B4A848-9B7F-4BA4-B82E-4CDEF8A11A22}" srcOrd="3" destOrd="0" presId="urn:microsoft.com/office/officeart/2008/layout/LinedList"/>
    <dgm:cxn modelId="{F8800E3B-C0D4-4993-A552-9C473391FEB5}" type="presParOf" srcId="{64B4A848-9B7F-4BA4-B82E-4CDEF8A11A22}" destId="{FA293DCA-D295-43BF-BC82-68E08FF7CD57}" srcOrd="0" destOrd="0" presId="urn:microsoft.com/office/officeart/2008/layout/LinedList"/>
    <dgm:cxn modelId="{07F33E46-535E-49B4-8B0C-74CB6C9F6A2A}" type="presParOf" srcId="{64B4A848-9B7F-4BA4-B82E-4CDEF8A11A22}" destId="{72A3083F-00BC-4B73-9145-A5325CA7D352}" srcOrd="1" destOrd="0" presId="urn:microsoft.com/office/officeart/2008/layout/LinedList"/>
    <dgm:cxn modelId="{3CF17EF5-285D-4D5A-B9E8-595683803525}" type="presParOf" srcId="{696F344F-B670-4B19-8E9F-3A841C241493}" destId="{C28F2768-F0D0-406C-81B9-9D905FDE772F}" srcOrd="4" destOrd="0" presId="urn:microsoft.com/office/officeart/2008/layout/LinedList"/>
    <dgm:cxn modelId="{36B52DC3-74DE-43C3-9552-78CEAE5A4865}" type="presParOf" srcId="{696F344F-B670-4B19-8E9F-3A841C241493}" destId="{B8DA45B0-4B01-4DED-9FA5-C60657E5C27C}" srcOrd="5" destOrd="0" presId="urn:microsoft.com/office/officeart/2008/layout/LinedList"/>
    <dgm:cxn modelId="{22A3D755-BF27-4884-8B65-BDA8D3D0AD5C}" type="presParOf" srcId="{B8DA45B0-4B01-4DED-9FA5-C60657E5C27C}" destId="{4D892836-23EE-427B-A013-40B4D760DF05}" srcOrd="0" destOrd="0" presId="urn:microsoft.com/office/officeart/2008/layout/LinedList"/>
    <dgm:cxn modelId="{D4B49682-CF11-4C44-B106-1C9ABDC5641D}" type="presParOf" srcId="{B8DA45B0-4B01-4DED-9FA5-C60657E5C27C}" destId="{6A44780B-604C-4062-9E22-B0569B1AFE92}" srcOrd="1" destOrd="0" presId="urn:microsoft.com/office/officeart/2008/layout/LinedList"/>
    <dgm:cxn modelId="{B0F0BFAA-31BA-4B6E-8A82-ED5B47203F61}" type="presParOf" srcId="{696F344F-B670-4B19-8E9F-3A841C241493}" destId="{7A222C41-673D-498B-A1E2-5964CEF60F77}" srcOrd="6" destOrd="0" presId="urn:microsoft.com/office/officeart/2008/layout/LinedList"/>
    <dgm:cxn modelId="{A0762A13-850F-499A-BC1A-10833F296EB3}" type="presParOf" srcId="{696F344F-B670-4B19-8E9F-3A841C241493}" destId="{C7478CE7-1B53-4DC6-AE24-544C531EF54E}" srcOrd="7" destOrd="0" presId="urn:microsoft.com/office/officeart/2008/layout/LinedList"/>
    <dgm:cxn modelId="{8E31B613-82EB-421C-BEF5-608EACB3C335}" type="presParOf" srcId="{C7478CE7-1B53-4DC6-AE24-544C531EF54E}" destId="{2C5CF5B2-0EE2-484C-978A-3541B187576F}" srcOrd="0" destOrd="0" presId="urn:microsoft.com/office/officeart/2008/layout/LinedList"/>
    <dgm:cxn modelId="{7E22F1EC-C58B-4A62-AF44-9D9D5A11B156}" type="presParOf" srcId="{C7478CE7-1B53-4DC6-AE24-544C531EF54E}" destId="{6A1CA8A3-02B0-4B63-9D97-38BDA4D6E52F}" srcOrd="1" destOrd="0" presId="urn:microsoft.com/office/officeart/2008/layout/LinedList"/>
    <dgm:cxn modelId="{5E0D7063-6552-4CCA-95DB-7A6CB1676CDA}" type="presParOf" srcId="{696F344F-B670-4B19-8E9F-3A841C241493}" destId="{5F287005-96C5-4F02-A958-29C8BFA2762C}" srcOrd="8" destOrd="0" presId="urn:microsoft.com/office/officeart/2008/layout/LinedList"/>
    <dgm:cxn modelId="{AA781546-C370-4EED-804D-BE255699F407}" type="presParOf" srcId="{696F344F-B670-4B19-8E9F-3A841C241493}" destId="{ED0EBABE-6E2D-4387-AA3B-29001B89DB90}" srcOrd="9" destOrd="0" presId="urn:microsoft.com/office/officeart/2008/layout/LinedList"/>
    <dgm:cxn modelId="{7C7A4D00-AFA1-48D1-A9A8-1B35FD4CBD77}" type="presParOf" srcId="{ED0EBABE-6E2D-4387-AA3B-29001B89DB90}" destId="{5040FF65-0A09-4B0D-8DFE-E85C2E46F911}" srcOrd="0" destOrd="0" presId="urn:microsoft.com/office/officeart/2008/layout/LinedList"/>
    <dgm:cxn modelId="{A92FB122-FBFB-4176-A479-75B8DEB2324C}" type="presParOf" srcId="{ED0EBABE-6E2D-4387-AA3B-29001B89DB90}" destId="{351827A9-AC05-4EF8-B7B8-6B1F3B45FFBB}" srcOrd="1" destOrd="0" presId="urn:microsoft.com/office/officeart/2008/layout/LinedList"/>
    <dgm:cxn modelId="{AA4C0BEA-FE26-4693-9751-6EBEFBA10C90}" type="presParOf" srcId="{696F344F-B670-4B19-8E9F-3A841C241493}" destId="{E0CD15AB-F600-4996-A4C3-D25264E80DD9}" srcOrd="10" destOrd="0" presId="urn:microsoft.com/office/officeart/2008/layout/LinedList"/>
    <dgm:cxn modelId="{C9C5526B-F353-4B9D-BDF4-5A0362D31420}" type="presParOf" srcId="{696F344F-B670-4B19-8E9F-3A841C241493}" destId="{AA86686A-A0C7-47A7-BC8E-4FB48936A0D9}" srcOrd="11" destOrd="0" presId="urn:microsoft.com/office/officeart/2008/layout/LinedList"/>
    <dgm:cxn modelId="{1D6CE59D-3C57-45FF-A83D-1246A6ACB597}" type="presParOf" srcId="{AA86686A-A0C7-47A7-BC8E-4FB48936A0D9}" destId="{A9FA0B00-4177-41C5-87E3-4162FB34A195}" srcOrd="0" destOrd="0" presId="urn:microsoft.com/office/officeart/2008/layout/LinedList"/>
    <dgm:cxn modelId="{16B507DF-5574-4691-9859-9192489A17C2}" type="presParOf" srcId="{AA86686A-A0C7-47A7-BC8E-4FB48936A0D9}" destId="{D920E821-A8CF-4A3B-9548-5C788FB737A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Expensive</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DAE1D189-3456-4769-B977-57B19C8B3753}">
      <dgm:prSet/>
      <dgm:spPr/>
      <dgm:t>
        <a:bodyPr/>
        <a:lstStyle/>
        <a:p>
          <a:r>
            <a:rPr lang="en-US" dirty="0">
              <a:cs typeface="Calibri Light"/>
            </a:rPr>
            <a:t>Impossible</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039A0336-9C4A-4003-A654-E918E1EEBFA5}">
      <dgm:prSet/>
      <dgm:spPr/>
      <dgm:t>
        <a:bodyPr/>
        <a:lstStyle/>
        <a:p>
          <a:r>
            <a:rPr lang="en-US" dirty="0">
              <a:cs typeface="Calibri Light"/>
            </a:rPr>
            <a:t>Rare</a:t>
          </a:r>
        </a:p>
      </dgm:t>
    </dgm:pt>
    <dgm:pt modelId="{A5D8AF84-D226-4F45-9F1F-77303C4F145F}" type="parTrans" cxnId="{8567ED57-CDAB-4F9E-AA1A-4419F348FE84}">
      <dgm:prSet/>
      <dgm:spPr/>
      <dgm:t>
        <a:bodyPr/>
        <a:lstStyle/>
        <a:p>
          <a:endParaRPr lang="en-GB"/>
        </a:p>
      </dgm:t>
    </dgm:pt>
    <dgm:pt modelId="{1119902F-CCDB-49F9-B24D-C4D5C43FEEDB}" type="sibTrans" cxnId="{8567ED57-CDAB-4F9E-AA1A-4419F348FE84}">
      <dgm:prSet/>
      <dgm:spPr/>
      <dgm:t>
        <a:bodyPr/>
        <a:lstStyle/>
        <a:p>
          <a:endParaRPr lang="en-GB"/>
        </a:p>
      </dgm:t>
    </dgm:pt>
    <dgm:pt modelId="{40903247-568B-4E37-8B64-E17185CB67D5}">
      <dgm:prSet/>
      <dgm:spPr/>
      <dgm:t>
        <a:bodyPr/>
        <a:lstStyle/>
        <a:p>
          <a:r>
            <a:rPr lang="en-US" dirty="0"/>
            <a:t>Dangerous</a:t>
          </a:r>
        </a:p>
      </dgm:t>
    </dgm:pt>
    <dgm:pt modelId="{58270ECC-938B-4BA5-94D8-8A86B99920C4}" type="parTrans" cxnId="{1ECD9691-3E9A-4EE2-B168-550869463E05}">
      <dgm:prSet/>
      <dgm:spPr/>
      <dgm:t>
        <a:bodyPr/>
        <a:lstStyle/>
        <a:p>
          <a:endParaRPr lang="en-GB"/>
        </a:p>
      </dgm:t>
    </dgm:pt>
    <dgm:pt modelId="{4F1B7049-FF07-4E1B-BD4D-B2605C1D01A6}" type="sibTrans" cxnId="{1ECD9691-3E9A-4EE2-B168-550869463E05}">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D3288C78-FB45-4AA7-9F64-68BAE2273E56}" type="pres">
      <dgm:prSet presAssocID="{40903247-568B-4E37-8B64-E17185CB67D5}" presName="thickLine" presStyleLbl="alignNode1" presStyleIdx="1" presStyleCnt="4"/>
      <dgm:spPr/>
    </dgm:pt>
    <dgm:pt modelId="{899AD456-5300-4BA9-A025-21FD130767C1}" type="pres">
      <dgm:prSet presAssocID="{40903247-568B-4E37-8B64-E17185CB67D5}" presName="horz1" presStyleCnt="0"/>
      <dgm:spPr/>
    </dgm:pt>
    <dgm:pt modelId="{C5EBEF66-ED77-4E76-9F6B-F7569EB1F0B2}" type="pres">
      <dgm:prSet presAssocID="{40903247-568B-4E37-8B64-E17185CB67D5}" presName="tx1" presStyleLbl="revTx" presStyleIdx="1" presStyleCnt="4"/>
      <dgm:spPr/>
    </dgm:pt>
    <dgm:pt modelId="{B0B65DD7-B0FE-4112-A4B3-596C56F5CFD5}" type="pres">
      <dgm:prSet presAssocID="{40903247-568B-4E37-8B64-E17185CB67D5}" presName="vert1" presStyleCnt="0"/>
      <dgm:spPr/>
    </dgm:pt>
    <dgm:pt modelId="{2C9E905B-5004-4FD6-8278-775F459D4046}" type="pres">
      <dgm:prSet presAssocID="{DAE1D189-3456-4769-B977-57B19C8B3753}" presName="thickLine" presStyleLbl="alignNode1" presStyleIdx="2" presStyleCnt="4"/>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4"/>
      <dgm:spPr/>
    </dgm:pt>
    <dgm:pt modelId="{DEA4C733-7C9C-4004-BBA2-571052204EF1}" type="pres">
      <dgm:prSet presAssocID="{DAE1D189-3456-4769-B977-57B19C8B3753}" presName="vert1" presStyleCnt="0"/>
      <dgm:spPr/>
    </dgm:pt>
    <dgm:pt modelId="{07E0D6F0-EA39-4488-8A4D-311AAAB6CF02}" type="pres">
      <dgm:prSet presAssocID="{039A0336-9C4A-4003-A654-E918E1EEBFA5}" presName="thickLine" presStyleLbl="alignNode1" presStyleIdx="3" presStyleCnt="4"/>
      <dgm:spPr/>
    </dgm:pt>
    <dgm:pt modelId="{9E7C4D35-7468-4238-B423-C90591750110}" type="pres">
      <dgm:prSet presAssocID="{039A0336-9C4A-4003-A654-E918E1EEBFA5}" presName="horz1" presStyleCnt="0"/>
      <dgm:spPr/>
    </dgm:pt>
    <dgm:pt modelId="{7567022C-5373-4CD4-AE43-141A7A325EC7}" type="pres">
      <dgm:prSet presAssocID="{039A0336-9C4A-4003-A654-E918E1EEBFA5}" presName="tx1" presStyleLbl="revTx" presStyleIdx="3" presStyleCnt="4"/>
      <dgm:spPr/>
    </dgm:pt>
    <dgm:pt modelId="{7B03CD4D-AE0F-4F44-B8A1-A14E98CBB2A9}" type="pres">
      <dgm:prSet presAssocID="{039A0336-9C4A-4003-A654-E918E1EEBFA5}" presName="vert1" presStyleCnt="0"/>
      <dgm:spPr/>
    </dgm:pt>
  </dgm:ptLst>
  <dgm:cxnL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8567ED57-CDAB-4F9E-AA1A-4419F348FE84}" srcId="{420778E2-1591-432E-9EB7-ECFFA5FD5FE4}" destId="{039A0336-9C4A-4003-A654-E918E1EEBFA5}" srcOrd="3" destOrd="0" parTransId="{A5D8AF84-D226-4F45-9F1F-77303C4F145F}" sibTransId="{1119902F-CCDB-49F9-B24D-C4D5C43FEEDB}"/>
    <dgm:cxn modelId="{2AD4177D-90C6-4094-B492-2F425E60DF89}" srcId="{420778E2-1591-432E-9EB7-ECFFA5FD5FE4}" destId="{DAE1D189-3456-4769-B977-57B19C8B3753}" srcOrd="2" destOrd="0" parTransId="{7AE4F62E-5688-4C9E-954A-66BBB790515A}" sibTransId="{A5D1D1F1-C2E1-4C3A-9E8E-64D7F80C1155}"/>
    <dgm:cxn modelId="{1ECD9691-3E9A-4EE2-B168-550869463E05}" srcId="{420778E2-1591-432E-9EB7-ECFFA5FD5FE4}" destId="{40903247-568B-4E37-8B64-E17185CB67D5}" srcOrd="1" destOrd="0" parTransId="{58270ECC-938B-4BA5-94D8-8A86B99920C4}" sibTransId="{4F1B7049-FF07-4E1B-BD4D-B2605C1D01A6}"/>
    <dgm:cxn modelId="{CB8B1F93-5575-46B8-8309-77D3FFAC9D91}" type="presOf" srcId="{40903247-568B-4E37-8B64-E17185CB67D5}" destId="{C5EBEF66-ED77-4E76-9F6B-F7569EB1F0B2}" srcOrd="0" destOrd="0" presId="urn:microsoft.com/office/officeart/2008/layout/LinedList"/>
    <dgm:cxn modelId="{73E749BE-4537-48AD-9F51-0239632A1F58}" type="presOf" srcId="{DAE1D189-3456-4769-B977-57B19C8B3753}" destId="{D3DF7F58-CC36-4A6A-A037-491E35F2A996}" srcOrd="0" destOrd="0" presId="urn:microsoft.com/office/officeart/2008/layout/LinedList"/>
    <dgm:cxn modelId="{864EDECE-2CFE-46E4-84A6-C09EC122ADB6}" type="presOf" srcId="{039A0336-9C4A-4003-A654-E918E1EEBFA5}" destId="{7567022C-5373-4CD4-AE43-141A7A325EC7}"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11463817-B3FE-4DD1-8EDC-7669F743D16F}" type="presParOf" srcId="{7CAC874C-4280-4AC2-B0F8-3E15DAAB1EF3}" destId="{D3288C78-FB45-4AA7-9F64-68BAE2273E56}" srcOrd="2" destOrd="0" presId="urn:microsoft.com/office/officeart/2008/layout/LinedList"/>
    <dgm:cxn modelId="{D4A7E2E6-4108-430D-8EA8-6C1CE246DD19}" type="presParOf" srcId="{7CAC874C-4280-4AC2-B0F8-3E15DAAB1EF3}" destId="{899AD456-5300-4BA9-A025-21FD130767C1}" srcOrd="3" destOrd="0" presId="urn:microsoft.com/office/officeart/2008/layout/LinedList"/>
    <dgm:cxn modelId="{E5E65592-0BA6-4470-9B96-54B47A92DBE7}" type="presParOf" srcId="{899AD456-5300-4BA9-A025-21FD130767C1}" destId="{C5EBEF66-ED77-4E76-9F6B-F7569EB1F0B2}" srcOrd="0" destOrd="0" presId="urn:microsoft.com/office/officeart/2008/layout/LinedList"/>
    <dgm:cxn modelId="{1E4EB425-6204-46DD-8ECD-A404347DC571}" type="presParOf" srcId="{899AD456-5300-4BA9-A025-21FD130767C1}" destId="{B0B65DD7-B0FE-4112-A4B3-596C56F5CFD5}"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 modelId="{0EC2224C-DFD4-412A-B196-6DA590EBE7BC}" type="presParOf" srcId="{7CAC874C-4280-4AC2-B0F8-3E15DAAB1EF3}" destId="{07E0D6F0-EA39-4488-8A4D-311AAAB6CF02}" srcOrd="6" destOrd="0" presId="urn:microsoft.com/office/officeart/2008/layout/LinedList"/>
    <dgm:cxn modelId="{96EB544C-4179-47FB-B6FF-2F35E7B3219F}" type="presParOf" srcId="{7CAC874C-4280-4AC2-B0F8-3E15DAAB1EF3}" destId="{9E7C4D35-7468-4238-B423-C90591750110}" srcOrd="7" destOrd="0" presId="urn:microsoft.com/office/officeart/2008/layout/LinedList"/>
    <dgm:cxn modelId="{6AD8ADF7-4BF6-46D0-9885-1A2FEE34A5ED}" type="presParOf" srcId="{9E7C4D35-7468-4238-B423-C90591750110}" destId="{7567022C-5373-4CD4-AE43-141A7A325EC7}" srcOrd="0" destOrd="0" presId="urn:microsoft.com/office/officeart/2008/layout/LinedList"/>
    <dgm:cxn modelId="{96E57144-1263-424D-81A9-BFC873E200D1}" type="presParOf" srcId="{9E7C4D35-7468-4238-B423-C90591750110}" destId="{7B03CD4D-AE0F-4F44-B8A1-A14E98CBB2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Text, Video, VR</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DAE1D189-3456-4769-B977-57B19C8B3753}">
      <dgm:prSet/>
      <dgm:spPr/>
      <dgm:t>
        <a:bodyPr/>
        <a:lstStyle/>
        <a:p>
          <a:r>
            <a:rPr lang="en-US" dirty="0">
              <a:cs typeface="Calibri Light"/>
            </a:rPr>
            <a:t>Post: 50%, 43%, 57%</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40903247-568B-4E37-8B64-E17185CB67D5}">
      <dgm:prSet/>
      <dgm:spPr/>
      <dgm:t>
        <a:bodyPr/>
        <a:lstStyle/>
        <a:p>
          <a:r>
            <a:rPr lang="en-US" dirty="0"/>
            <a:t>Pre: 25%, 28%, 28% </a:t>
          </a:r>
        </a:p>
      </dgm:t>
    </dgm:pt>
    <dgm:pt modelId="{58270ECC-938B-4BA5-94D8-8A86B99920C4}" type="parTrans" cxnId="{1ECD9691-3E9A-4EE2-B168-550869463E05}">
      <dgm:prSet/>
      <dgm:spPr/>
      <dgm:t>
        <a:bodyPr/>
        <a:lstStyle/>
        <a:p>
          <a:endParaRPr lang="en-GB"/>
        </a:p>
      </dgm:t>
    </dgm:pt>
    <dgm:pt modelId="{4F1B7049-FF07-4E1B-BD4D-B2605C1D01A6}" type="sibTrans" cxnId="{1ECD9691-3E9A-4EE2-B168-550869463E05}">
      <dgm:prSet/>
      <dgm:spPr/>
      <dgm:t>
        <a:bodyPr/>
        <a:lstStyle/>
        <a:p>
          <a:endParaRPr lang="en-GB"/>
        </a:p>
      </dgm:t>
    </dgm:pt>
    <dgm:pt modelId="{A80671F4-3A65-4912-AC9E-9661A6203884}">
      <dgm:prSet/>
      <dgm:spPr/>
      <dgm:t>
        <a:bodyPr/>
        <a:lstStyle/>
        <a:p>
          <a:r>
            <a:rPr lang="en-US" dirty="0">
              <a:cs typeface="Calibri Light"/>
            </a:rPr>
            <a:t>VR and textbook better than video</a:t>
          </a:r>
        </a:p>
      </dgm:t>
    </dgm:pt>
    <dgm:pt modelId="{B9FAB116-102E-407A-A787-64650A55C8CE}" type="parTrans" cxnId="{AD52B996-0B5A-4819-B195-0B2EC8C1EC91}">
      <dgm:prSet/>
      <dgm:spPr/>
      <dgm:t>
        <a:bodyPr/>
        <a:lstStyle/>
        <a:p>
          <a:endParaRPr lang="en-GB"/>
        </a:p>
      </dgm:t>
    </dgm:pt>
    <dgm:pt modelId="{DA9C57DC-EB5F-4EFD-B75F-47F0434FBFDE}" type="sibTrans" cxnId="{AD52B996-0B5A-4819-B195-0B2EC8C1EC91}">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D3288C78-FB45-4AA7-9F64-68BAE2273E56}" type="pres">
      <dgm:prSet presAssocID="{40903247-568B-4E37-8B64-E17185CB67D5}" presName="thickLine" presStyleLbl="alignNode1" presStyleIdx="1" presStyleCnt="4"/>
      <dgm:spPr/>
    </dgm:pt>
    <dgm:pt modelId="{899AD456-5300-4BA9-A025-21FD130767C1}" type="pres">
      <dgm:prSet presAssocID="{40903247-568B-4E37-8B64-E17185CB67D5}" presName="horz1" presStyleCnt="0"/>
      <dgm:spPr/>
    </dgm:pt>
    <dgm:pt modelId="{C5EBEF66-ED77-4E76-9F6B-F7569EB1F0B2}" type="pres">
      <dgm:prSet presAssocID="{40903247-568B-4E37-8B64-E17185CB67D5}" presName="tx1" presStyleLbl="revTx" presStyleIdx="1" presStyleCnt="4"/>
      <dgm:spPr/>
    </dgm:pt>
    <dgm:pt modelId="{B0B65DD7-B0FE-4112-A4B3-596C56F5CFD5}" type="pres">
      <dgm:prSet presAssocID="{40903247-568B-4E37-8B64-E17185CB67D5}" presName="vert1" presStyleCnt="0"/>
      <dgm:spPr/>
    </dgm:pt>
    <dgm:pt modelId="{2C9E905B-5004-4FD6-8278-775F459D4046}" type="pres">
      <dgm:prSet presAssocID="{DAE1D189-3456-4769-B977-57B19C8B3753}" presName="thickLine" presStyleLbl="alignNode1" presStyleIdx="2" presStyleCnt="4"/>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4"/>
      <dgm:spPr/>
    </dgm:pt>
    <dgm:pt modelId="{DEA4C733-7C9C-4004-BBA2-571052204EF1}" type="pres">
      <dgm:prSet presAssocID="{DAE1D189-3456-4769-B977-57B19C8B3753}" presName="vert1" presStyleCnt="0"/>
      <dgm:spPr/>
    </dgm:pt>
    <dgm:pt modelId="{02A7ED01-85C4-4CB5-B4C9-1E23B2C2E1A2}" type="pres">
      <dgm:prSet presAssocID="{A80671F4-3A65-4912-AC9E-9661A6203884}" presName="thickLine" presStyleLbl="alignNode1" presStyleIdx="3" presStyleCnt="4"/>
      <dgm:spPr/>
    </dgm:pt>
    <dgm:pt modelId="{7162A6A3-5466-42BF-8B4E-790C45283E68}" type="pres">
      <dgm:prSet presAssocID="{A80671F4-3A65-4912-AC9E-9661A6203884}" presName="horz1" presStyleCnt="0"/>
      <dgm:spPr/>
    </dgm:pt>
    <dgm:pt modelId="{A179CF80-A3D4-4FB6-B2F8-231985C78480}" type="pres">
      <dgm:prSet presAssocID="{A80671F4-3A65-4912-AC9E-9661A6203884}" presName="tx1" presStyleLbl="revTx" presStyleIdx="3" presStyleCnt="4"/>
      <dgm:spPr/>
    </dgm:pt>
    <dgm:pt modelId="{1C8D15D3-ED64-4C9C-AF87-5012B7B2C9DF}" type="pres">
      <dgm:prSet presAssocID="{A80671F4-3A65-4912-AC9E-9661A6203884}" presName="vert1" presStyleCnt="0"/>
      <dgm:spPr/>
    </dgm:pt>
  </dgm:ptLst>
  <dgm:cxnLst>
    <dgm:cxn modelId="{0CA54614-3839-42BF-BF02-D9ED5A3B00A1}" type="presOf" srcId="{A80671F4-3A65-4912-AC9E-9661A6203884}" destId="{A179CF80-A3D4-4FB6-B2F8-231985C78480}" srcOrd="0" destOrd="0" presId="urn:microsoft.com/office/officeart/2008/layout/LinedLi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2AD4177D-90C6-4094-B492-2F425E60DF89}" srcId="{420778E2-1591-432E-9EB7-ECFFA5FD5FE4}" destId="{DAE1D189-3456-4769-B977-57B19C8B3753}" srcOrd="2" destOrd="0" parTransId="{7AE4F62E-5688-4C9E-954A-66BBB790515A}" sibTransId="{A5D1D1F1-C2E1-4C3A-9E8E-64D7F80C1155}"/>
    <dgm:cxn modelId="{1ECD9691-3E9A-4EE2-B168-550869463E05}" srcId="{420778E2-1591-432E-9EB7-ECFFA5FD5FE4}" destId="{40903247-568B-4E37-8B64-E17185CB67D5}" srcOrd="1" destOrd="0" parTransId="{58270ECC-938B-4BA5-94D8-8A86B99920C4}" sibTransId="{4F1B7049-FF07-4E1B-BD4D-B2605C1D01A6}"/>
    <dgm:cxn modelId="{CB8B1F93-5575-46B8-8309-77D3FFAC9D91}" type="presOf" srcId="{40903247-568B-4E37-8B64-E17185CB67D5}" destId="{C5EBEF66-ED77-4E76-9F6B-F7569EB1F0B2}" srcOrd="0" destOrd="0" presId="urn:microsoft.com/office/officeart/2008/layout/LinedList"/>
    <dgm:cxn modelId="{AD52B996-0B5A-4819-B195-0B2EC8C1EC91}" srcId="{420778E2-1591-432E-9EB7-ECFFA5FD5FE4}" destId="{A80671F4-3A65-4912-AC9E-9661A6203884}" srcOrd="3" destOrd="0" parTransId="{B9FAB116-102E-407A-A787-64650A55C8CE}" sibTransId="{DA9C57DC-EB5F-4EFD-B75F-47F0434FBFDE}"/>
    <dgm:cxn modelId="{73E749BE-4537-48AD-9F51-0239632A1F58}" type="presOf" srcId="{DAE1D189-3456-4769-B977-57B19C8B3753}" destId="{D3DF7F58-CC36-4A6A-A037-491E35F2A996}"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11463817-B3FE-4DD1-8EDC-7669F743D16F}" type="presParOf" srcId="{7CAC874C-4280-4AC2-B0F8-3E15DAAB1EF3}" destId="{D3288C78-FB45-4AA7-9F64-68BAE2273E56}" srcOrd="2" destOrd="0" presId="urn:microsoft.com/office/officeart/2008/layout/LinedList"/>
    <dgm:cxn modelId="{D4A7E2E6-4108-430D-8EA8-6C1CE246DD19}" type="presParOf" srcId="{7CAC874C-4280-4AC2-B0F8-3E15DAAB1EF3}" destId="{899AD456-5300-4BA9-A025-21FD130767C1}" srcOrd="3" destOrd="0" presId="urn:microsoft.com/office/officeart/2008/layout/LinedList"/>
    <dgm:cxn modelId="{E5E65592-0BA6-4470-9B96-54B47A92DBE7}" type="presParOf" srcId="{899AD456-5300-4BA9-A025-21FD130767C1}" destId="{C5EBEF66-ED77-4E76-9F6B-F7569EB1F0B2}" srcOrd="0" destOrd="0" presId="urn:microsoft.com/office/officeart/2008/layout/LinedList"/>
    <dgm:cxn modelId="{1E4EB425-6204-46DD-8ECD-A404347DC571}" type="presParOf" srcId="{899AD456-5300-4BA9-A025-21FD130767C1}" destId="{B0B65DD7-B0FE-4112-A4B3-596C56F5CFD5}"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 modelId="{BA7A319A-2C01-4383-B087-16BFF6249A01}" type="presParOf" srcId="{7CAC874C-4280-4AC2-B0F8-3E15DAAB1EF3}" destId="{02A7ED01-85C4-4CB5-B4C9-1E23B2C2E1A2}" srcOrd="6" destOrd="0" presId="urn:microsoft.com/office/officeart/2008/layout/LinedList"/>
    <dgm:cxn modelId="{1D3E053D-33EA-402D-BB13-6FEE63E3F492}" type="presParOf" srcId="{7CAC874C-4280-4AC2-B0F8-3E15DAAB1EF3}" destId="{7162A6A3-5466-42BF-8B4E-790C45283E68}" srcOrd="7" destOrd="0" presId="urn:microsoft.com/office/officeart/2008/layout/LinedList"/>
    <dgm:cxn modelId="{7B5B107D-B109-4C63-91AB-7510B1EFBF62}" type="presParOf" srcId="{7162A6A3-5466-42BF-8B4E-790C45283E68}" destId="{A179CF80-A3D4-4FB6-B2F8-231985C78480}" srcOrd="0" destOrd="0" presId="urn:microsoft.com/office/officeart/2008/layout/LinedList"/>
    <dgm:cxn modelId="{F2448A8E-DE9B-464A-9317-B701667A9FFC}" type="presParOf" srcId="{7162A6A3-5466-42BF-8B4E-790C45283E68}" destId="{1C8D15D3-ED64-4C9C-AF87-5012B7B2C9D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Pre: 36% </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DAE1D189-3456-4769-B977-57B19C8B3753}">
      <dgm:prSet/>
      <dgm:spPr/>
      <dgm:t>
        <a:bodyPr/>
        <a:lstStyle/>
        <a:p>
          <a:r>
            <a:rPr lang="en-US" dirty="0">
              <a:cs typeface="Calibri Light"/>
            </a:rPr>
            <a:t>No significant difference</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40903247-568B-4E37-8B64-E17185CB67D5}">
      <dgm:prSet/>
      <dgm:spPr/>
      <dgm:t>
        <a:bodyPr/>
        <a:lstStyle/>
        <a:p>
          <a:r>
            <a:rPr lang="en-US" dirty="0"/>
            <a:t>Post: 58%</a:t>
          </a:r>
        </a:p>
      </dgm:t>
    </dgm:pt>
    <dgm:pt modelId="{58270ECC-938B-4BA5-94D8-8A86B99920C4}" type="parTrans" cxnId="{1ECD9691-3E9A-4EE2-B168-550869463E05}">
      <dgm:prSet/>
      <dgm:spPr/>
      <dgm:t>
        <a:bodyPr/>
        <a:lstStyle/>
        <a:p>
          <a:endParaRPr lang="en-GB"/>
        </a:p>
      </dgm:t>
    </dgm:pt>
    <dgm:pt modelId="{4F1B7049-FF07-4E1B-BD4D-B2605C1D01A6}" type="sibTrans" cxnId="{1ECD9691-3E9A-4EE2-B168-550869463E05}">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3"/>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3"/>
      <dgm:spPr/>
    </dgm:pt>
    <dgm:pt modelId="{70213ACB-A46C-4F60-B08B-798B0C8FA3F9}" type="pres">
      <dgm:prSet presAssocID="{BA7C6019-3004-42EF-A89F-008220E71309}" presName="vert1" presStyleCnt="0"/>
      <dgm:spPr/>
    </dgm:pt>
    <dgm:pt modelId="{D3288C78-FB45-4AA7-9F64-68BAE2273E56}" type="pres">
      <dgm:prSet presAssocID="{40903247-568B-4E37-8B64-E17185CB67D5}" presName="thickLine" presStyleLbl="alignNode1" presStyleIdx="1" presStyleCnt="3"/>
      <dgm:spPr/>
    </dgm:pt>
    <dgm:pt modelId="{899AD456-5300-4BA9-A025-21FD130767C1}" type="pres">
      <dgm:prSet presAssocID="{40903247-568B-4E37-8B64-E17185CB67D5}" presName="horz1" presStyleCnt="0"/>
      <dgm:spPr/>
    </dgm:pt>
    <dgm:pt modelId="{C5EBEF66-ED77-4E76-9F6B-F7569EB1F0B2}" type="pres">
      <dgm:prSet presAssocID="{40903247-568B-4E37-8B64-E17185CB67D5}" presName="tx1" presStyleLbl="revTx" presStyleIdx="1" presStyleCnt="3"/>
      <dgm:spPr/>
    </dgm:pt>
    <dgm:pt modelId="{B0B65DD7-B0FE-4112-A4B3-596C56F5CFD5}" type="pres">
      <dgm:prSet presAssocID="{40903247-568B-4E37-8B64-E17185CB67D5}" presName="vert1" presStyleCnt="0"/>
      <dgm:spPr/>
    </dgm:pt>
    <dgm:pt modelId="{2C9E905B-5004-4FD6-8278-775F459D4046}" type="pres">
      <dgm:prSet presAssocID="{DAE1D189-3456-4769-B977-57B19C8B3753}" presName="thickLine" presStyleLbl="alignNode1" presStyleIdx="2" presStyleCnt="3"/>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3"/>
      <dgm:spPr/>
    </dgm:pt>
    <dgm:pt modelId="{DEA4C733-7C9C-4004-BBA2-571052204EF1}" type="pres">
      <dgm:prSet presAssocID="{DAE1D189-3456-4769-B977-57B19C8B3753}" presName="vert1" presStyleCnt="0"/>
      <dgm:spPr/>
    </dgm:pt>
  </dgm:ptLst>
  <dgm:cxnL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2AD4177D-90C6-4094-B492-2F425E60DF89}" srcId="{420778E2-1591-432E-9EB7-ECFFA5FD5FE4}" destId="{DAE1D189-3456-4769-B977-57B19C8B3753}" srcOrd="2" destOrd="0" parTransId="{7AE4F62E-5688-4C9E-954A-66BBB790515A}" sibTransId="{A5D1D1F1-C2E1-4C3A-9E8E-64D7F80C1155}"/>
    <dgm:cxn modelId="{1ECD9691-3E9A-4EE2-B168-550869463E05}" srcId="{420778E2-1591-432E-9EB7-ECFFA5FD5FE4}" destId="{40903247-568B-4E37-8B64-E17185CB67D5}" srcOrd="1" destOrd="0" parTransId="{58270ECC-938B-4BA5-94D8-8A86B99920C4}" sibTransId="{4F1B7049-FF07-4E1B-BD4D-B2605C1D01A6}"/>
    <dgm:cxn modelId="{CB8B1F93-5575-46B8-8309-77D3FFAC9D91}" type="presOf" srcId="{40903247-568B-4E37-8B64-E17185CB67D5}" destId="{C5EBEF66-ED77-4E76-9F6B-F7569EB1F0B2}" srcOrd="0" destOrd="0" presId="urn:microsoft.com/office/officeart/2008/layout/LinedList"/>
    <dgm:cxn modelId="{73E749BE-4537-48AD-9F51-0239632A1F58}" type="presOf" srcId="{DAE1D189-3456-4769-B977-57B19C8B3753}" destId="{D3DF7F58-CC36-4A6A-A037-491E35F2A996}"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11463817-B3FE-4DD1-8EDC-7669F743D16F}" type="presParOf" srcId="{7CAC874C-4280-4AC2-B0F8-3E15DAAB1EF3}" destId="{D3288C78-FB45-4AA7-9F64-68BAE2273E56}" srcOrd="2" destOrd="0" presId="urn:microsoft.com/office/officeart/2008/layout/LinedList"/>
    <dgm:cxn modelId="{D4A7E2E6-4108-430D-8EA8-6C1CE246DD19}" type="presParOf" srcId="{7CAC874C-4280-4AC2-B0F8-3E15DAAB1EF3}" destId="{899AD456-5300-4BA9-A025-21FD130767C1}" srcOrd="3" destOrd="0" presId="urn:microsoft.com/office/officeart/2008/layout/LinedList"/>
    <dgm:cxn modelId="{E5E65592-0BA6-4470-9B96-54B47A92DBE7}" type="presParOf" srcId="{899AD456-5300-4BA9-A025-21FD130767C1}" destId="{C5EBEF66-ED77-4E76-9F6B-F7569EB1F0B2}" srcOrd="0" destOrd="0" presId="urn:microsoft.com/office/officeart/2008/layout/LinedList"/>
    <dgm:cxn modelId="{1E4EB425-6204-46DD-8ECD-A404347DC571}" type="presParOf" srcId="{899AD456-5300-4BA9-A025-21FD130767C1}" destId="{B0B65DD7-B0FE-4112-A4B3-596C56F5CFD5}"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Training-Physical</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DAE1D189-3456-4769-B977-57B19C8B3753}">
      <dgm:prSet/>
      <dgm:spPr/>
      <dgm:t>
        <a:bodyPr/>
        <a:lstStyle/>
        <a:p>
          <a:r>
            <a:rPr lang="en-US" dirty="0">
              <a:cs typeface="Calibri Light"/>
            </a:rPr>
            <a:t>Spatial</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039A0336-9C4A-4003-A654-E918E1EEBFA5}">
      <dgm:prSet/>
      <dgm:spPr/>
      <dgm:t>
        <a:bodyPr/>
        <a:lstStyle/>
        <a:p>
          <a:r>
            <a:rPr lang="en-US" dirty="0">
              <a:cs typeface="Calibri Light"/>
            </a:rPr>
            <a:t>Dynamic</a:t>
          </a:r>
        </a:p>
      </dgm:t>
    </dgm:pt>
    <dgm:pt modelId="{A5D8AF84-D226-4F45-9F1F-77303C4F145F}" type="parTrans" cxnId="{8567ED57-CDAB-4F9E-AA1A-4419F348FE84}">
      <dgm:prSet/>
      <dgm:spPr/>
      <dgm:t>
        <a:bodyPr/>
        <a:lstStyle/>
        <a:p>
          <a:endParaRPr lang="en-GB"/>
        </a:p>
      </dgm:t>
    </dgm:pt>
    <dgm:pt modelId="{1119902F-CCDB-49F9-B24D-C4D5C43FEEDB}" type="sibTrans" cxnId="{8567ED57-CDAB-4F9E-AA1A-4419F348FE84}">
      <dgm:prSet/>
      <dgm:spPr/>
      <dgm:t>
        <a:bodyPr/>
        <a:lstStyle/>
        <a:p>
          <a:endParaRPr lang="en-GB"/>
        </a:p>
      </dgm:t>
    </dgm:pt>
    <dgm:pt modelId="{40903247-568B-4E37-8B64-E17185CB67D5}">
      <dgm:prSet/>
      <dgm:spPr/>
      <dgm:t>
        <a:bodyPr/>
        <a:lstStyle/>
        <a:p>
          <a:r>
            <a:rPr lang="en-US" dirty="0" err="1"/>
            <a:t>Visualising</a:t>
          </a:r>
          <a:r>
            <a:rPr lang="en-US" dirty="0"/>
            <a:t> content (i.e. Chemistry)</a:t>
          </a:r>
        </a:p>
      </dgm:t>
    </dgm:pt>
    <dgm:pt modelId="{58270ECC-938B-4BA5-94D8-8A86B99920C4}" type="parTrans" cxnId="{1ECD9691-3E9A-4EE2-B168-550869463E05}">
      <dgm:prSet/>
      <dgm:spPr/>
      <dgm:t>
        <a:bodyPr/>
        <a:lstStyle/>
        <a:p>
          <a:endParaRPr lang="en-GB"/>
        </a:p>
      </dgm:t>
    </dgm:pt>
    <dgm:pt modelId="{4F1B7049-FF07-4E1B-BD4D-B2605C1D01A6}" type="sibTrans" cxnId="{1ECD9691-3E9A-4EE2-B168-550869463E05}">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D3288C78-FB45-4AA7-9F64-68BAE2273E56}" type="pres">
      <dgm:prSet presAssocID="{40903247-568B-4E37-8B64-E17185CB67D5}" presName="thickLine" presStyleLbl="alignNode1" presStyleIdx="1" presStyleCnt="4"/>
      <dgm:spPr/>
    </dgm:pt>
    <dgm:pt modelId="{899AD456-5300-4BA9-A025-21FD130767C1}" type="pres">
      <dgm:prSet presAssocID="{40903247-568B-4E37-8B64-E17185CB67D5}" presName="horz1" presStyleCnt="0"/>
      <dgm:spPr/>
    </dgm:pt>
    <dgm:pt modelId="{C5EBEF66-ED77-4E76-9F6B-F7569EB1F0B2}" type="pres">
      <dgm:prSet presAssocID="{40903247-568B-4E37-8B64-E17185CB67D5}" presName="tx1" presStyleLbl="revTx" presStyleIdx="1" presStyleCnt="4"/>
      <dgm:spPr/>
    </dgm:pt>
    <dgm:pt modelId="{B0B65DD7-B0FE-4112-A4B3-596C56F5CFD5}" type="pres">
      <dgm:prSet presAssocID="{40903247-568B-4E37-8B64-E17185CB67D5}" presName="vert1" presStyleCnt="0"/>
      <dgm:spPr/>
    </dgm:pt>
    <dgm:pt modelId="{2C9E905B-5004-4FD6-8278-775F459D4046}" type="pres">
      <dgm:prSet presAssocID="{DAE1D189-3456-4769-B977-57B19C8B3753}" presName="thickLine" presStyleLbl="alignNode1" presStyleIdx="2" presStyleCnt="4"/>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4"/>
      <dgm:spPr/>
    </dgm:pt>
    <dgm:pt modelId="{DEA4C733-7C9C-4004-BBA2-571052204EF1}" type="pres">
      <dgm:prSet presAssocID="{DAE1D189-3456-4769-B977-57B19C8B3753}" presName="vert1" presStyleCnt="0"/>
      <dgm:spPr/>
    </dgm:pt>
    <dgm:pt modelId="{07E0D6F0-EA39-4488-8A4D-311AAAB6CF02}" type="pres">
      <dgm:prSet presAssocID="{039A0336-9C4A-4003-A654-E918E1EEBFA5}" presName="thickLine" presStyleLbl="alignNode1" presStyleIdx="3" presStyleCnt="4"/>
      <dgm:spPr/>
    </dgm:pt>
    <dgm:pt modelId="{9E7C4D35-7468-4238-B423-C90591750110}" type="pres">
      <dgm:prSet presAssocID="{039A0336-9C4A-4003-A654-E918E1EEBFA5}" presName="horz1" presStyleCnt="0"/>
      <dgm:spPr/>
    </dgm:pt>
    <dgm:pt modelId="{7567022C-5373-4CD4-AE43-141A7A325EC7}" type="pres">
      <dgm:prSet presAssocID="{039A0336-9C4A-4003-A654-E918E1EEBFA5}" presName="tx1" presStyleLbl="revTx" presStyleIdx="3" presStyleCnt="4"/>
      <dgm:spPr/>
    </dgm:pt>
    <dgm:pt modelId="{7B03CD4D-AE0F-4F44-B8A1-A14E98CBB2A9}" type="pres">
      <dgm:prSet presAssocID="{039A0336-9C4A-4003-A654-E918E1EEBFA5}" presName="vert1" presStyleCnt="0"/>
      <dgm:spPr/>
    </dgm:pt>
  </dgm:ptLst>
  <dgm:cxnL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8567ED57-CDAB-4F9E-AA1A-4419F348FE84}" srcId="{420778E2-1591-432E-9EB7-ECFFA5FD5FE4}" destId="{039A0336-9C4A-4003-A654-E918E1EEBFA5}" srcOrd="3" destOrd="0" parTransId="{A5D8AF84-D226-4F45-9F1F-77303C4F145F}" sibTransId="{1119902F-CCDB-49F9-B24D-C4D5C43FEEDB}"/>
    <dgm:cxn modelId="{2AD4177D-90C6-4094-B492-2F425E60DF89}" srcId="{420778E2-1591-432E-9EB7-ECFFA5FD5FE4}" destId="{DAE1D189-3456-4769-B977-57B19C8B3753}" srcOrd="2" destOrd="0" parTransId="{7AE4F62E-5688-4C9E-954A-66BBB790515A}" sibTransId="{A5D1D1F1-C2E1-4C3A-9E8E-64D7F80C1155}"/>
    <dgm:cxn modelId="{1ECD9691-3E9A-4EE2-B168-550869463E05}" srcId="{420778E2-1591-432E-9EB7-ECFFA5FD5FE4}" destId="{40903247-568B-4E37-8B64-E17185CB67D5}" srcOrd="1" destOrd="0" parTransId="{58270ECC-938B-4BA5-94D8-8A86B99920C4}" sibTransId="{4F1B7049-FF07-4E1B-BD4D-B2605C1D01A6}"/>
    <dgm:cxn modelId="{CB8B1F93-5575-46B8-8309-77D3FFAC9D91}" type="presOf" srcId="{40903247-568B-4E37-8B64-E17185CB67D5}" destId="{C5EBEF66-ED77-4E76-9F6B-F7569EB1F0B2}" srcOrd="0" destOrd="0" presId="urn:microsoft.com/office/officeart/2008/layout/LinedList"/>
    <dgm:cxn modelId="{73E749BE-4537-48AD-9F51-0239632A1F58}" type="presOf" srcId="{DAE1D189-3456-4769-B977-57B19C8B3753}" destId="{D3DF7F58-CC36-4A6A-A037-491E35F2A996}" srcOrd="0" destOrd="0" presId="urn:microsoft.com/office/officeart/2008/layout/LinedList"/>
    <dgm:cxn modelId="{864EDECE-2CFE-46E4-84A6-C09EC122ADB6}" type="presOf" srcId="{039A0336-9C4A-4003-A654-E918E1EEBFA5}" destId="{7567022C-5373-4CD4-AE43-141A7A325EC7}"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11463817-B3FE-4DD1-8EDC-7669F743D16F}" type="presParOf" srcId="{7CAC874C-4280-4AC2-B0F8-3E15DAAB1EF3}" destId="{D3288C78-FB45-4AA7-9F64-68BAE2273E56}" srcOrd="2" destOrd="0" presId="urn:microsoft.com/office/officeart/2008/layout/LinedList"/>
    <dgm:cxn modelId="{D4A7E2E6-4108-430D-8EA8-6C1CE246DD19}" type="presParOf" srcId="{7CAC874C-4280-4AC2-B0F8-3E15DAAB1EF3}" destId="{899AD456-5300-4BA9-A025-21FD130767C1}" srcOrd="3" destOrd="0" presId="urn:microsoft.com/office/officeart/2008/layout/LinedList"/>
    <dgm:cxn modelId="{E5E65592-0BA6-4470-9B96-54B47A92DBE7}" type="presParOf" srcId="{899AD456-5300-4BA9-A025-21FD130767C1}" destId="{C5EBEF66-ED77-4E76-9F6B-F7569EB1F0B2}" srcOrd="0" destOrd="0" presId="urn:microsoft.com/office/officeart/2008/layout/LinedList"/>
    <dgm:cxn modelId="{1E4EB425-6204-46DD-8ECD-A404347DC571}" type="presParOf" srcId="{899AD456-5300-4BA9-A025-21FD130767C1}" destId="{B0B65DD7-B0FE-4112-A4B3-596C56F5CFD5}"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 modelId="{0EC2224C-DFD4-412A-B196-6DA590EBE7BC}" type="presParOf" srcId="{7CAC874C-4280-4AC2-B0F8-3E15DAAB1EF3}" destId="{07E0D6F0-EA39-4488-8A4D-311AAAB6CF02}" srcOrd="6" destOrd="0" presId="urn:microsoft.com/office/officeart/2008/layout/LinedList"/>
    <dgm:cxn modelId="{96EB544C-4179-47FB-B6FF-2F35E7B3219F}" type="presParOf" srcId="{7CAC874C-4280-4AC2-B0F8-3E15DAAB1EF3}" destId="{9E7C4D35-7468-4238-B423-C90591750110}" srcOrd="7" destOrd="0" presId="urn:microsoft.com/office/officeart/2008/layout/LinedList"/>
    <dgm:cxn modelId="{6AD8ADF7-4BF6-46D0-9885-1A2FEE34A5ED}" type="presParOf" srcId="{9E7C4D35-7468-4238-B423-C90591750110}" destId="{7567022C-5373-4CD4-AE43-141A7A325EC7}" srcOrd="0" destOrd="0" presId="urn:microsoft.com/office/officeart/2008/layout/LinedList"/>
    <dgm:cxn modelId="{96E57144-1263-424D-81A9-BFC873E200D1}" type="presParOf" srcId="{9E7C4D35-7468-4238-B423-C90591750110}" destId="{7B03CD4D-AE0F-4F44-B8A1-A14E98CBB2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Physical Effects (i.e. eye strain, motion sickness)</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DAE1D189-3456-4769-B977-57B19C8B3753}">
      <dgm:prSet/>
      <dgm:spPr/>
      <dgm:t>
        <a:bodyPr/>
        <a:lstStyle/>
        <a:p>
          <a:r>
            <a:rPr lang="en-US" dirty="0">
              <a:cs typeface="Calibri Light"/>
            </a:rPr>
            <a:t>No Guidelines/Best Practices</a:t>
          </a:r>
        </a:p>
      </dgm:t>
    </dgm:pt>
    <dgm:pt modelId="{7AE4F62E-5688-4C9E-954A-66BBB790515A}" type="parTrans" cxnId="{2AD4177D-90C6-4094-B492-2F425E60DF89}">
      <dgm:prSet/>
      <dgm:spPr/>
      <dgm:t>
        <a:bodyPr/>
        <a:lstStyle/>
        <a:p>
          <a:endParaRPr lang="en-GB"/>
        </a:p>
      </dgm:t>
    </dgm:pt>
    <dgm:pt modelId="{A5D1D1F1-C2E1-4C3A-9E8E-64D7F80C1155}" type="sibTrans" cxnId="{2AD4177D-90C6-4094-B492-2F425E60DF89}">
      <dgm:prSet/>
      <dgm:spPr/>
      <dgm:t>
        <a:bodyPr/>
        <a:lstStyle/>
        <a:p>
          <a:endParaRPr lang="en-GB"/>
        </a:p>
      </dgm:t>
    </dgm:pt>
    <dgm:pt modelId="{039A0336-9C4A-4003-A654-E918E1EEBFA5}">
      <dgm:prSet/>
      <dgm:spPr/>
      <dgm:t>
        <a:bodyPr/>
        <a:lstStyle/>
        <a:p>
          <a:r>
            <a:rPr lang="en-US" dirty="0">
              <a:cs typeface="Calibri Light"/>
            </a:rPr>
            <a:t>Making content fit an experience</a:t>
          </a:r>
        </a:p>
      </dgm:t>
    </dgm:pt>
    <dgm:pt modelId="{A5D8AF84-D226-4F45-9F1F-77303C4F145F}" type="parTrans" cxnId="{8567ED57-CDAB-4F9E-AA1A-4419F348FE84}">
      <dgm:prSet/>
      <dgm:spPr/>
      <dgm:t>
        <a:bodyPr/>
        <a:lstStyle/>
        <a:p>
          <a:endParaRPr lang="en-GB"/>
        </a:p>
      </dgm:t>
    </dgm:pt>
    <dgm:pt modelId="{1119902F-CCDB-49F9-B24D-C4D5C43FEEDB}" type="sibTrans" cxnId="{8567ED57-CDAB-4F9E-AA1A-4419F348FE84}">
      <dgm:prSet/>
      <dgm:spPr/>
      <dgm:t>
        <a:bodyPr/>
        <a:lstStyle/>
        <a:p>
          <a:endParaRPr lang="en-GB"/>
        </a:p>
      </dgm:t>
    </dgm:pt>
    <dgm:pt modelId="{40903247-568B-4E37-8B64-E17185CB67D5}">
      <dgm:prSet/>
      <dgm:spPr/>
      <dgm:t>
        <a:bodyPr/>
        <a:lstStyle/>
        <a:p>
          <a:r>
            <a:rPr lang="en-US" dirty="0"/>
            <a:t>Cost</a:t>
          </a:r>
        </a:p>
      </dgm:t>
    </dgm:pt>
    <dgm:pt modelId="{58270ECC-938B-4BA5-94D8-8A86B99920C4}" type="parTrans" cxnId="{1ECD9691-3E9A-4EE2-B168-550869463E05}">
      <dgm:prSet/>
      <dgm:spPr/>
      <dgm:t>
        <a:bodyPr/>
        <a:lstStyle/>
        <a:p>
          <a:endParaRPr lang="en-GB"/>
        </a:p>
      </dgm:t>
    </dgm:pt>
    <dgm:pt modelId="{4F1B7049-FF07-4E1B-BD4D-B2605C1D01A6}" type="sibTrans" cxnId="{1ECD9691-3E9A-4EE2-B168-550869463E05}">
      <dgm:prSet/>
      <dgm:spPr/>
      <dgm:t>
        <a:bodyPr/>
        <a:lstStyle/>
        <a:p>
          <a:endParaRPr lang="en-GB"/>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D3288C78-FB45-4AA7-9F64-68BAE2273E56}" type="pres">
      <dgm:prSet presAssocID="{40903247-568B-4E37-8B64-E17185CB67D5}" presName="thickLine" presStyleLbl="alignNode1" presStyleIdx="1" presStyleCnt="4"/>
      <dgm:spPr/>
    </dgm:pt>
    <dgm:pt modelId="{899AD456-5300-4BA9-A025-21FD130767C1}" type="pres">
      <dgm:prSet presAssocID="{40903247-568B-4E37-8B64-E17185CB67D5}" presName="horz1" presStyleCnt="0"/>
      <dgm:spPr/>
    </dgm:pt>
    <dgm:pt modelId="{C5EBEF66-ED77-4E76-9F6B-F7569EB1F0B2}" type="pres">
      <dgm:prSet presAssocID="{40903247-568B-4E37-8B64-E17185CB67D5}" presName="tx1" presStyleLbl="revTx" presStyleIdx="1" presStyleCnt="4"/>
      <dgm:spPr/>
    </dgm:pt>
    <dgm:pt modelId="{B0B65DD7-B0FE-4112-A4B3-596C56F5CFD5}" type="pres">
      <dgm:prSet presAssocID="{40903247-568B-4E37-8B64-E17185CB67D5}" presName="vert1" presStyleCnt="0"/>
      <dgm:spPr/>
    </dgm:pt>
    <dgm:pt modelId="{2C9E905B-5004-4FD6-8278-775F459D4046}" type="pres">
      <dgm:prSet presAssocID="{DAE1D189-3456-4769-B977-57B19C8B3753}" presName="thickLine" presStyleLbl="alignNode1" presStyleIdx="2" presStyleCnt="4"/>
      <dgm:spPr/>
    </dgm:pt>
    <dgm:pt modelId="{BE512CFE-DF71-414C-B0E8-873227E65234}" type="pres">
      <dgm:prSet presAssocID="{DAE1D189-3456-4769-B977-57B19C8B3753}" presName="horz1" presStyleCnt="0"/>
      <dgm:spPr/>
    </dgm:pt>
    <dgm:pt modelId="{D3DF7F58-CC36-4A6A-A037-491E35F2A996}" type="pres">
      <dgm:prSet presAssocID="{DAE1D189-3456-4769-B977-57B19C8B3753}" presName="tx1" presStyleLbl="revTx" presStyleIdx="2" presStyleCnt="4"/>
      <dgm:spPr/>
    </dgm:pt>
    <dgm:pt modelId="{DEA4C733-7C9C-4004-BBA2-571052204EF1}" type="pres">
      <dgm:prSet presAssocID="{DAE1D189-3456-4769-B977-57B19C8B3753}" presName="vert1" presStyleCnt="0"/>
      <dgm:spPr/>
    </dgm:pt>
    <dgm:pt modelId="{07E0D6F0-EA39-4488-8A4D-311AAAB6CF02}" type="pres">
      <dgm:prSet presAssocID="{039A0336-9C4A-4003-A654-E918E1EEBFA5}" presName="thickLine" presStyleLbl="alignNode1" presStyleIdx="3" presStyleCnt="4"/>
      <dgm:spPr/>
    </dgm:pt>
    <dgm:pt modelId="{9E7C4D35-7468-4238-B423-C90591750110}" type="pres">
      <dgm:prSet presAssocID="{039A0336-9C4A-4003-A654-E918E1EEBFA5}" presName="horz1" presStyleCnt="0"/>
      <dgm:spPr/>
    </dgm:pt>
    <dgm:pt modelId="{7567022C-5373-4CD4-AE43-141A7A325EC7}" type="pres">
      <dgm:prSet presAssocID="{039A0336-9C4A-4003-A654-E918E1EEBFA5}" presName="tx1" presStyleLbl="revTx" presStyleIdx="3" presStyleCnt="4"/>
      <dgm:spPr/>
    </dgm:pt>
    <dgm:pt modelId="{7B03CD4D-AE0F-4F44-B8A1-A14E98CBB2A9}" type="pres">
      <dgm:prSet presAssocID="{039A0336-9C4A-4003-A654-E918E1EEBFA5}" presName="vert1" presStyleCnt="0"/>
      <dgm:spPr/>
    </dgm:pt>
  </dgm:ptLst>
  <dgm:cxnLst>
    <dgm:cxn modelId="{A0FA6916-259B-4CEB-8681-6CD1C0EDEA51}" type="presOf" srcId="{BA7C6019-3004-42EF-A89F-008220E71309}" destId="{068A2C20-744C-41D2-8AD2-C4FC20B0036F}"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8567ED57-CDAB-4F9E-AA1A-4419F348FE84}" srcId="{420778E2-1591-432E-9EB7-ECFFA5FD5FE4}" destId="{039A0336-9C4A-4003-A654-E918E1EEBFA5}" srcOrd="3" destOrd="0" parTransId="{A5D8AF84-D226-4F45-9F1F-77303C4F145F}" sibTransId="{1119902F-CCDB-49F9-B24D-C4D5C43FEEDB}"/>
    <dgm:cxn modelId="{2AD4177D-90C6-4094-B492-2F425E60DF89}" srcId="{420778E2-1591-432E-9EB7-ECFFA5FD5FE4}" destId="{DAE1D189-3456-4769-B977-57B19C8B3753}" srcOrd="2" destOrd="0" parTransId="{7AE4F62E-5688-4C9E-954A-66BBB790515A}" sibTransId="{A5D1D1F1-C2E1-4C3A-9E8E-64D7F80C1155}"/>
    <dgm:cxn modelId="{1ECD9691-3E9A-4EE2-B168-550869463E05}" srcId="{420778E2-1591-432E-9EB7-ECFFA5FD5FE4}" destId="{40903247-568B-4E37-8B64-E17185CB67D5}" srcOrd="1" destOrd="0" parTransId="{58270ECC-938B-4BA5-94D8-8A86B99920C4}" sibTransId="{4F1B7049-FF07-4E1B-BD4D-B2605C1D01A6}"/>
    <dgm:cxn modelId="{CB8B1F93-5575-46B8-8309-77D3FFAC9D91}" type="presOf" srcId="{40903247-568B-4E37-8B64-E17185CB67D5}" destId="{C5EBEF66-ED77-4E76-9F6B-F7569EB1F0B2}" srcOrd="0" destOrd="0" presId="urn:microsoft.com/office/officeart/2008/layout/LinedList"/>
    <dgm:cxn modelId="{73E749BE-4537-48AD-9F51-0239632A1F58}" type="presOf" srcId="{DAE1D189-3456-4769-B977-57B19C8B3753}" destId="{D3DF7F58-CC36-4A6A-A037-491E35F2A996}" srcOrd="0" destOrd="0" presId="urn:microsoft.com/office/officeart/2008/layout/LinedList"/>
    <dgm:cxn modelId="{864EDECE-2CFE-46E4-84A6-C09EC122ADB6}" type="presOf" srcId="{039A0336-9C4A-4003-A654-E918E1EEBFA5}" destId="{7567022C-5373-4CD4-AE43-141A7A325EC7}"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11463817-B3FE-4DD1-8EDC-7669F743D16F}" type="presParOf" srcId="{7CAC874C-4280-4AC2-B0F8-3E15DAAB1EF3}" destId="{D3288C78-FB45-4AA7-9F64-68BAE2273E56}" srcOrd="2" destOrd="0" presId="urn:microsoft.com/office/officeart/2008/layout/LinedList"/>
    <dgm:cxn modelId="{D4A7E2E6-4108-430D-8EA8-6C1CE246DD19}" type="presParOf" srcId="{7CAC874C-4280-4AC2-B0F8-3E15DAAB1EF3}" destId="{899AD456-5300-4BA9-A025-21FD130767C1}" srcOrd="3" destOrd="0" presId="urn:microsoft.com/office/officeart/2008/layout/LinedList"/>
    <dgm:cxn modelId="{E5E65592-0BA6-4470-9B96-54B47A92DBE7}" type="presParOf" srcId="{899AD456-5300-4BA9-A025-21FD130767C1}" destId="{C5EBEF66-ED77-4E76-9F6B-F7569EB1F0B2}" srcOrd="0" destOrd="0" presId="urn:microsoft.com/office/officeart/2008/layout/LinedList"/>
    <dgm:cxn modelId="{1E4EB425-6204-46DD-8ECD-A404347DC571}" type="presParOf" srcId="{899AD456-5300-4BA9-A025-21FD130767C1}" destId="{B0B65DD7-B0FE-4112-A4B3-596C56F5CFD5}" srcOrd="1" destOrd="0" presId="urn:microsoft.com/office/officeart/2008/layout/LinedList"/>
    <dgm:cxn modelId="{06A5F0B1-B4C6-4165-A7F6-259789672E77}" type="presParOf" srcId="{7CAC874C-4280-4AC2-B0F8-3E15DAAB1EF3}" destId="{2C9E905B-5004-4FD6-8278-775F459D4046}" srcOrd="4" destOrd="0" presId="urn:microsoft.com/office/officeart/2008/layout/LinedList"/>
    <dgm:cxn modelId="{8948EC53-4FBF-4D80-B3DA-6FA7E0CD92B7}" type="presParOf" srcId="{7CAC874C-4280-4AC2-B0F8-3E15DAAB1EF3}" destId="{BE512CFE-DF71-414C-B0E8-873227E65234}" srcOrd="5" destOrd="0" presId="urn:microsoft.com/office/officeart/2008/layout/LinedList"/>
    <dgm:cxn modelId="{F6405940-700E-4A43-88EA-FC73533EF260}" type="presParOf" srcId="{BE512CFE-DF71-414C-B0E8-873227E65234}" destId="{D3DF7F58-CC36-4A6A-A037-491E35F2A996}" srcOrd="0" destOrd="0" presId="urn:microsoft.com/office/officeart/2008/layout/LinedList"/>
    <dgm:cxn modelId="{2F04CF9D-6B61-469C-A33F-BA0E8B4667EB}" type="presParOf" srcId="{BE512CFE-DF71-414C-B0E8-873227E65234}" destId="{DEA4C733-7C9C-4004-BBA2-571052204EF1}" srcOrd="1" destOrd="0" presId="urn:microsoft.com/office/officeart/2008/layout/LinedList"/>
    <dgm:cxn modelId="{0EC2224C-DFD4-412A-B196-6DA590EBE7BC}" type="presParOf" srcId="{7CAC874C-4280-4AC2-B0F8-3E15DAAB1EF3}" destId="{07E0D6F0-EA39-4488-8A4D-311AAAB6CF02}" srcOrd="6" destOrd="0" presId="urn:microsoft.com/office/officeart/2008/layout/LinedList"/>
    <dgm:cxn modelId="{96EB544C-4179-47FB-B6FF-2F35E7B3219F}" type="presParOf" srcId="{7CAC874C-4280-4AC2-B0F8-3E15DAAB1EF3}" destId="{9E7C4D35-7468-4238-B423-C90591750110}" srcOrd="7" destOrd="0" presId="urn:microsoft.com/office/officeart/2008/layout/LinedList"/>
    <dgm:cxn modelId="{6AD8ADF7-4BF6-46D0-9885-1A2FEE34A5ED}" type="presParOf" srcId="{9E7C4D35-7468-4238-B423-C90591750110}" destId="{7567022C-5373-4CD4-AE43-141A7A325EC7}" srcOrd="0" destOrd="0" presId="urn:microsoft.com/office/officeart/2008/layout/LinedList"/>
    <dgm:cxn modelId="{96E57144-1263-424D-81A9-BFC873E200D1}" type="presParOf" srcId="{9E7C4D35-7468-4238-B423-C90591750110}" destId="{7B03CD4D-AE0F-4F44-B8A1-A14E98CBB2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dirty="0"/>
            <a:t>E-Learning and Experiential Learning </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21DCAD6B-2D88-4670-BD16-E754CA9F5EF9}">
      <dgm:prSet/>
      <dgm:spPr/>
      <dgm:t>
        <a:bodyPr/>
        <a:lstStyle/>
        <a:p>
          <a:r>
            <a:rPr lang="en-US" dirty="0"/>
            <a:t>Voice of Mithras telling participants information</a:t>
          </a:r>
        </a:p>
      </dgm:t>
    </dgm:pt>
    <dgm:pt modelId="{CA4877A7-DD2F-4599-BBE4-9E4E94587528}" type="parTrans" cxnId="{34930B99-42C7-4D63-8316-0A45F11D7A87}">
      <dgm:prSet/>
      <dgm:spPr/>
      <dgm:t>
        <a:bodyPr/>
        <a:lstStyle/>
        <a:p>
          <a:endParaRPr lang="en-US"/>
        </a:p>
      </dgm:t>
    </dgm:pt>
    <dgm:pt modelId="{7F706E9B-9F34-4941-A4E3-F0DE27D606A3}" type="sibTrans" cxnId="{34930B99-42C7-4D63-8316-0A45F11D7A87}">
      <dgm:prSet/>
      <dgm:spPr/>
      <dgm:t>
        <a:bodyPr/>
        <a:lstStyle/>
        <a:p>
          <a:endParaRPr lang="en-US"/>
        </a:p>
      </dgm:t>
    </dgm:pt>
    <dgm:pt modelId="{BEB7D4F7-74C7-4F78-88FC-7C1801F8F257}">
      <dgm:prSet/>
      <dgm:spPr/>
      <dgm:t>
        <a:bodyPr/>
        <a:lstStyle/>
        <a:p>
          <a:r>
            <a:rPr lang="en-US" dirty="0"/>
            <a:t>Light</a:t>
          </a:r>
          <a:r>
            <a:rPr lang="en-US" baseline="0" dirty="0"/>
            <a:t> the torches for upcoming ceremony</a:t>
          </a:r>
          <a:endParaRPr lang="en-US" dirty="0"/>
        </a:p>
      </dgm:t>
    </dgm:pt>
    <dgm:pt modelId="{E81883D0-1165-465F-80A8-CBDDFD147670}" type="parTrans" cxnId="{ABEE243E-9620-408D-9CEF-B9AF6C5ED013}">
      <dgm:prSet/>
      <dgm:spPr/>
      <dgm:t>
        <a:bodyPr/>
        <a:lstStyle/>
        <a:p>
          <a:endParaRPr lang="en-US"/>
        </a:p>
      </dgm:t>
    </dgm:pt>
    <dgm:pt modelId="{665122CB-DC93-4565-85CC-6222DE948701}" type="sibTrans" cxnId="{ABEE243E-9620-408D-9CEF-B9AF6C5ED013}">
      <dgm:prSet/>
      <dgm:spPr/>
      <dgm:t>
        <a:bodyPr/>
        <a:lstStyle/>
        <a:p>
          <a:endParaRPr lang="en-US"/>
        </a:p>
      </dgm:t>
    </dgm:pt>
    <dgm:pt modelId="{0BF690FB-09E4-4CD0-9476-BE871D505DB5}">
      <dgm:prSet/>
      <dgm:spPr/>
      <dgm:t>
        <a:bodyPr/>
        <a:lstStyle/>
        <a:p>
          <a:r>
            <a:rPr lang="en-US" dirty="0"/>
            <a:t>Ability to move freely and grab objects</a:t>
          </a:r>
        </a:p>
      </dgm:t>
    </dgm:pt>
    <dgm:pt modelId="{2D9D3B1B-E176-40C6-AE96-C271B1975E86}" type="parTrans" cxnId="{812A2220-C584-4B59-BB2E-E250695809F4}">
      <dgm:prSet/>
      <dgm:spPr/>
      <dgm:t>
        <a:bodyPr/>
        <a:lstStyle/>
        <a:p>
          <a:endParaRPr lang="en-US"/>
        </a:p>
      </dgm:t>
    </dgm:pt>
    <dgm:pt modelId="{0E937EBE-2A67-4E1F-BF82-CFC05866BBC8}" type="sibTrans" cxnId="{812A2220-C584-4B59-BB2E-E250695809F4}">
      <dgm:prSet/>
      <dgm:spPr/>
      <dgm:t>
        <a:bodyPr/>
        <a:lstStyle/>
        <a:p>
          <a:endParaRPr lang="en-US"/>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FA64BF2B-AE2C-46B3-A8E7-6A975A722722}" type="pres">
      <dgm:prSet presAssocID="{21DCAD6B-2D88-4670-BD16-E754CA9F5EF9}" presName="thickLine" presStyleLbl="alignNode1" presStyleIdx="1" presStyleCnt="4"/>
      <dgm:spPr/>
    </dgm:pt>
    <dgm:pt modelId="{EA6B13AB-CCE9-491F-86BA-B01C64DD7042}" type="pres">
      <dgm:prSet presAssocID="{21DCAD6B-2D88-4670-BD16-E754CA9F5EF9}" presName="horz1" presStyleCnt="0"/>
      <dgm:spPr/>
    </dgm:pt>
    <dgm:pt modelId="{8B789FA8-7CFA-4757-8334-0B4A53D82C15}" type="pres">
      <dgm:prSet presAssocID="{21DCAD6B-2D88-4670-BD16-E754CA9F5EF9}" presName="tx1" presStyleLbl="revTx" presStyleIdx="1" presStyleCnt="4"/>
      <dgm:spPr/>
    </dgm:pt>
    <dgm:pt modelId="{76846EEC-A833-46D3-81AA-524FD139F6AC}" type="pres">
      <dgm:prSet presAssocID="{21DCAD6B-2D88-4670-BD16-E754CA9F5EF9}" presName="vert1" presStyleCnt="0"/>
      <dgm:spPr/>
    </dgm:pt>
    <dgm:pt modelId="{673DA700-46B8-406E-BC6A-F13DACE1073B}" type="pres">
      <dgm:prSet presAssocID="{BEB7D4F7-74C7-4F78-88FC-7C1801F8F257}" presName="thickLine" presStyleLbl="alignNode1" presStyleIdx="2" presStyleCnt="4"/>
      <dgm:spPr/>
    </dgm:pt>
    <dgm:pt modelId="{737D63E5-4E56-4852-960C-01B2C3F468F7}" type="pres">
      <dgm:prSet presAssocID="{BEB7D4F7-74C7-4F78-88FC-7C1801F8F257}" presName="horz1" presStyleCnt="0"/>
      <dgm:spPr/>
    </dgm:pt>
    <dgm:pt modelId="{61615C70-A354-4210-A199-63E085590063}" type="pres">
      <dgm:prSet presAssocID="{BEB7D4F7-74C7-4F78-88FC-7C1801F8F257}" presName="tx1" presStyleLbl="revTx" presStyleIdx="2" presStyleCnt="4"/>
      <dgm:spPr/>
    </dgm:pt>
    <dgm:pt modelId="{9D5ED42A-058C-4FFC-B161-1448AF6B49DF}" type="pres">
      <dgm:prSet presAssocID="{BEB7D4F7-74C7-4F78-88FC-7C1801F8F257}" presName="vert1" presStyleCnt="0"/>
      <dgm:spPr/>
    </dgm:pt>
    <dgm:pt modelId="{8940C862-1076-4F4C-B31E-D2D2AC25C5CA}" type="pres">
      <dgm:prSet presAssocID="{0BF690FB-09E4-4CD0-9476-BE871D505DB5}" presName="thickLine" presStyleLbl="alignNode1" presStyleIdx="3" presStyleCnt="4"/>
      <dgm:spPr/>
    </dgm:pt>
    <dgm:pt modelId="{2E44E0FB-AF6D-4E75-9DE1-265BC31F3340}" type="pres">
      <dgm:prSet presAssocID="{0BF690FB-09E4-4CD0-9476-BE871D505DB5}" presName="horz1" presStyleCnt="0"/>
      <dgm:spPr/>
    </dgm:pt>
    <dgm:pt modelId="{9814E919-F088-4EFC-A85B-61BF814F3AFC}" type="pres">
      <dgm:prSet presAssocID="{0BF690FB-09E4-4CD0-9476-BE871D505DB5}" presName="tx1" presStyleLbl="revTx" presStyleIdx="3" presStyleCnt="4"/>
      <dgm:spPr/>
    </dgm:pt>
    <dgm:pt modelId="{45AD1D6C-1176-4D35-A331-A675291DC1E1}" type="pres">
      <dgm:prSet presAssocID="{0BF690FB-09E4-4CD0-9476-BE871D505DB5}" presName="vert1" presStyleCnt="0"/>
      <dgm:spPr/>
    </dgm:pt>
  </dgm:ptLst>
  <dgm:cxnLst>
    <dgm:cxn modelId="{8BBCEB0F-A72A-4375-A07D-16FCBD0FF394}" type="presOf" srcId="{BEB7D4F7-74C7-4F78-88FC-7C1801F8F257}" destId="{61615C70-A354-4210-A199-63E085590063}" srcOrd="0" destOrd="0" presId="urn:microsoft.com/office/officeart/2008/layout/LinedList"/>
    <dgm:cxn modelId="{A0FA6916-259B-4CEB-8681-6CD1C0EDEA51}" type="presOf" srcId="{BA7C6019-3004-42EF-A89F-008220E71309}" destId="{068A2C20-744C-41D2-8AD2-C4FC20B0036F}" srcOrd="0" destOrd="0" presId="urn:microsoft.com/office/officeart/2008/layout/LinedList"/>
    <dgm:cxn modelId="{812A2220-C584-4B59-BB2E-E250695809F4}" srcId="{420778E2-1591-432E-9EB7-ECFFA5FD5FE4}" destId="{0BF690FB-09E4-4CD0-9476-BE871D505DB5}" srcOrd="3" destOrd="0" parTransId="{2D9D3B1B-E176-40C6-AE96-C271B1975E86}" sibTransId="{0E937EBE-2A67-4E1F-BF82-CFC05866BBC8}"/>
    <dgm:cxn modelId="{9BE7CC25-E18F-44EB-892B-A12E7DE6A5B2}" type="presOf" srcId="{0BF690FB-09E4-4CD0-9476-BE871D505DB5}" destId="{9814E919-F088-4EFC-A85B-61BF814F3AFC}"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ABEE243E-9620-408D-9CEF-B9AF6C5ED013}" srcId="{420778E2-1591-432E-9EB7-ECFFA5FD5FE4}" destId="{BEB7D4F7-74C7-4F78-88FC-7C1801F8F257}" srcOrd="2" destOrd="0" parTransId="{E81883D0-1165-465F-80A8-CBDDFD147670}" sibTransId="{665122CB-DC93-4565-85CC-6222DE948701}"/>
    <dgm:cxn modelId="{34930B99-42C7-4D63-8316-0A45F11D7A87}" srcId="{420778E2-1591-432E-9EB7-ECFFA5FD5FE4}" destId="{21DCAD6B-2D88-4670-BD16-E754CA9F5EF9}" srcOrd="1" destOrd="0" parTransId="{CA4877A7-DD2F-4599-BBE4-9E4E94587528}" sibTransId="{7F706E9B-9F34-4941-A4E3-F0DE27D606A3}"/>
    <dgm:cxn modelId="{577B61C1-0769-4148-8850-C3A0E249C955}" type="presOf" srcId="{21DCAD6B-2D88-4670-BD16-E754CA9F5EF9}" destId="{8B789FA8-7CFA-4757-8334-0B4A53D82C15}"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7A84136D-8A5C-4ADF-B10F-C6FBF730F5C8}" type="presParOf" srcId="{7CAC874C-4280-4AC2-B0F8-3E15DAAB1EF3}" destId="{FA64BF2B-AE2C-46B3-A8E7-6A975A722722}" srcOrd="2" destOrd="0" presId="urn:microsoft.com/office/officeart/2008/layout/LinedList"/>
    <dgm:cxn modelId="{55923935-E443-45AE-A3D9-DF362C13CCA6}" type="presParOf" srcId="{7CAC874C-4280-4AC2-B0F8-3E15DAAB1EF3}" destId="{EA6B13AB-CCE9-491F-86BA-B01C64DD7042}" srcOrd="3" destOrd="0" presId="urn:microsoft.com/office/officeart/2008/layout/LinedList"/>
    <dgm:cxn modelId="{ED499F80-4829-447E-A6E4-86B01CE453C5}" type="presParOf" srcId="{EA6B13AB-CCE9-491F-86BA-B01C64DD7042}" destId="{8B789FA8-7CFA-4757-8334-0B4A53D82C15}" srcOrd="0" destOrd="0" presId="urn:microsoft.com/office/officeart/2008/layout/LinedList"/>
    <dgm:cxn modelId="{D26B51DD-4D89-473F-B89D-76FCF4613E5D}" type="presParOf" srcId="{EA6B13AB-CCE9-491F-86BA-B01C64DD7042}" destId="{76846EEC-A833-46D3-81AA-524FD139F6AC}" srcOrd="1" destOrd="0" presId="urn:microsoft.com/office/officeart/2008/layout/LinedList"/>
    <dgm:cxn modelId="{716305F9-112A-4998-8B9F-F56CFF323FB1}" type="presParOf" srcId="{7CAC874C-4280-4AC2-B0F8-3E15DAAB1EF3}" destId="{673DA700-46B8-406E-BC6A-F13DACE1073B}" srcOrd="4" destOrd="0" presId="urn:microsoft.com/office/officeart/2008/layout/LinedList"/>
    <dgm:cxn modelId="{9A357EF9-7EA5-4D3E-A924-75D1EDE3FFB6}" type="presParOf" srcId="{7CAC874C-4280-4AC2-B0F8-3E15DAAB1EF3}" destId="{737D63E5-4E56-4852-960C-01B2C3F468F7}" srcOrd="5" destOrd="0" presId="urn:microsoft.com/office/officeart/2008/layout/LinedList"/>
    <dgm:cxn modelId="{D5C19A75-DAAF-431C-8031-B8B32B52C774}" type="presParOf" srcId="{737D63E5-4E56-4852-960C-01B2C3F468F7}" destId="{61615C70-A354-4210-A199-63E085590063}" srcOrd="0" destOrd="0" presId="urn:microsoft.com/office/officeart/2008/layout/LinedList"/>
    <dgm:cxn modelId="{0B96F38B-23F5-44D7-880C-CAE40898639F}" type="presParOf" srcId="{737D63E5-4E56-4852-960C-01B2C3F468F7}" destId="{9D5ED42A-058C-4FFC-B161-1448AF6B49DF}" srcOrd="1" destOrd="0" presId="urn:microsoft.com/office/officeart/2008/layout/LinedList"/>
    <dgm:cxn modelId="{26B8E39E-50AF-4416-AB41-26FC50AF31F2}" type="presParOf" srcId="{7CAC874C-4280-4AC2-B0F8-3E15DAAB1EF3}" destId="{8940C862-1076-4F4C-B31E-D2D2AC25C5CA}" srcOrd="6" destOrd="0" presId="urn:microsoft.com/office/officeart/2008/layout/LinedList"/>
    <dgm:cxn modelId="{CF637A17-7E3D-492B-9388-E7CCC615CD66}" type="presParOf" srcId="{7CAC874C-4280-4AC2-B0F8-3E15DAAB1EF3}" destId="{2E44E0FB-AF6D-4E75-9DE1-265BC31F3340}" srcOrd="7" destOrd="0" presId="urn:microsoft.com/office/officeart/2008/layout/LinedList"/>
    <dgm:cxn modelId="{F7EEFA69-112A-4DBC-873B-04D67451E554}" type="presParOf" srcId="{2E44E0FB-AF6D-4E75-9DE1-265BC31F3340}" destId="{9814E919-F088-4EFC-A85B-61BF814F3AFC}" srcOrd="0" destOrd="0" presId="urn:microsoft.com/office/officeart/2008/layout/LinedList"/>
    <dgm:cxn modelId="{73588A63-A242-4448-95CE-406D03794863}" type="presParOf" srcId="{2E44E0FB-AF6D-4E75-9DE1-265BC31F3340}" destId="{45AD1D6C-1176-4D35-A331-A675291DC1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0778E2-1591-432E-9EB7-ECFFA5FD5FE4}"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A7C6019-3004-42EF-A89F-008220E71309}">
      <dgm:prSet/>
      <dgm:spPr/>
      <dgm:t>
        <a:bodyPr/>
        <a:lstStyle/>
        <a:p>
          <a:r>
            <a:rPr lang="en-US"/>
            <a:t>Pseudo-Longitudinal, Between Subjects Design</a:t>
          </a:r>
        </a:p>
      </dgm:t>
    </dgm:pt>
    <dgm:pt modelId="{B9040113-1B79-4583-B998-8BFE9F09BC2A}" type="parTrans" cxnId="{37DE22F5-2DDF-4BD3-BA17-3AD552ECF2D4}">
      <dgm:prSet/>
      <dgm:spPr/>
      <dgm:t>
        <a:bodyPr/>
        <a:lstStyle/>
        <a:p>
          <a:endParaRPr lang="en-US"/>
        </a:p>
      </dgm:t>
    </dgm:pt>
    <dgm:pt modelId="{643B5F64-5D4A-4365-A27E-FA8DF66E2643}" type="sibTrans" cxnId="{37DE22F5-2DDF-4BD3-BA17-3AD552ECF2D4}">
      <dgm:prSet/>
      <dgm:spPr/>
      <dgm:t>
        <a:bodyPr/>
        <a:lstStyle/>
        <a:p>
          <a:endParaRPr lang="en-US"/>
        </a:p>
      </dgm:t>
    </dgm:pt>
    <dgm:pt modelId="{21DCAD6B-2D88-4670-BD16-E754CA9F5EF9}">
      <dgm:prSet/>
      <dgm:spPr/>
      <dgm:t>
        <a:bodyPr/>
        <a:lstStyle/>
        <a:p>
          <a:r>
            <a:rPr lang="en-US"/>
            <a:t>Independent Variable: Time the Learning Questionnaire was Distributed.</a:t>
          </a:r>
        </a:p>
      </dgm:t>
    </dgm:pt>
    <dgm:pt modelId="{CA4877A7-DD2F-4599-BBE4-9E4E94587528}" type="parTrans" cxnId="{34930B99-42C7-4D63-8316-0A45F11D7A87}">
      <dgm:prSet/>
      <dgm:spPr/>
      <dgm:t>
        <a:bodyPr/>
        <a:lstStyle/>
        <a:p>
          <a:endParaRPr lang="en-US"/>
        </a:p>
      </dgm:t>
    </dgm:pt>
    <dgm:pt modelId="{7F706E9B-9F34-4941-A4E3-F0DE27D606A3}" type="sibTrans" cxnId="{34930B99-42C7-4D63-8316-0A45F11D7A87}">
      <dgm:prSet/>
      <dgm:spPr/>
      <dgm:t>
        <a:bodyPr/>
        <a:lstStyle/>
        <a:p>
          <a:endParaRPr lang="en-US"/>
        </a:p>
      </dgm:t>
    </dgm:pt>
    <dgm:pt modelId="{BEB7D4F7-74C7-4F78-88FC-7C1801F8F257}">
      <dgm:prSet/>
      <dgm:spPr/>
      <dgm:t>
        <a:bodyPr/>
        <a:lstStyle/>
        <a:p>
          <a:r>
            <a:rPr lang="en-US" dirty="0"/>
            <a:t>Dependent Variable: Participant Score on the Questionnaire.</a:t>
          </a:r>
        </a:p>
      </dgm:t>
    </dgm:pt>
    <dgm:pt modelId="{E81883D0-1165-465F-80A8-CBDDFD147670}" type="parTrans" cxnId="{ABEE243E-9620-408D-9CEF-B9AF6C5ED013}">
      <dgm:prSet/>
      <dgm:spPr/>
      <dgm:t>
        <a:bodyPr/>
        <a:lstStyle/>
        <a:p>
          <a:endParaRPr lang="en-US"/>
        </a:p>
      </dgm:t>
    </dgm:pt>
    <dgm:pt modelId="{665122CB-DC93-4565-85CC-6222DE948701}" type="sibTrans" cxnId="{ABEE243E-9620-408D-9CEF-B9AF6C5ED013}">
      <dgm:prSet/>
      <dgm:spPr/>
      <dgm:t>
        <a:bodyPr/>
        <a:lstStyle/>
        <a:p>
          <a:endParaRPr lang="en-US"/>
        </a:p>
      </dgm:t>
    </dgm:pt>
    <dgm:pt modelId="{0BF690FB-09E4-4CD0-9476-BE871D505DB5}">
      <dgm:prSet/>
      <dgm:spPr/>
      <dgm:t>
        <a:bodyPr/>
        <a:lstStyle/>
        <a:p>
          <a:r>
            <a:rPr lang="en-US" dirty="0"/>
            <a:t>Pre-Experience, Post-Experience, and Learning Questionnaires</a:t>
          </a:r>
        </a:p>
      </dgm:t>
    </dgm:pt>
    <dgm:pt modelId="{0E937EBE-2A67-4E1F-BF82-CFC05866BBC8}" type="sibTrans" cxnId="{812A2220-C584-4B59-BB2E-E250695809F4}">
      <dgm:prSet/>
      <dgm:spPr/>
      <dgm:t>
        <a:bodyPr/>
        <a:lstStyle/>
        <a:p>
          <a:endParaRPr lang="en-US"/>
        </a:p>
      </dgm:t>
    </dgm:pt>
    <dgm:pt modelId="{2D9D3B1B-E176-40C6-AE96-C271B1975E86}" type="parTrans" cxnId="{812A2220-C584-4B59-BB2E-E250695809F4}">
      <dgm:prSet/>
      <dgm:spPr/>
      <dgm:t>
        <a:bodyPr/>
        <a:lstStyle/>
        <a:p>
          <a:endParaRPr lang="en-US"/>
        </a:p>
      </dgm:t>
    </dgm:pt>
    <dgm:pt modelId="{7CAC874C-4280-4AC2-B0F8-3E15DAAB1EF3}" type="pres">
      <dgm:prSet presAssocID="{420778E2-1591-432E-9EB7-ECFFA5FD5FE4}" presName="vert0" presStyleCnt="0">
        <dgm:presLayoutVars>
          <dgm:dir/>
          <dgm:animOne val="branch"/>
          <dgm:animLvl val="lvl"/>
        </dgm:presLayoutVars>
      </dgm:prSet>
      <dgm:spPr/>
    </dgm:pt>
    <dgm:pt modelId="{9D2D5D2C-455B-4D19-9FBB-035A7FCE1B34}" type="pres">
      <dgm:prSet presAssocID="{BA7C6019-3004-42EF-A89F-008220E71309}" presName="thickLine" presStyleLbl="alignNode1" presStyleIdx="0" presStyleCnt="4"/>
      <dgm:spPr/>
    </dgm:pt>
    <dgm:pt modelId="{A81EE9A8-F38E-461F-8704-412F8134C9E1}" type="pres">
      <dgm:prSet presAssocID="{BA7C6019-3004-42EF-A89F-008220E71309}" presName="horz1" presStyleCnt="0"/>
      <dgm:spPr/>
    </dgm:pt>
    <dgm:pt modelId="{068A2C20-744C-41D2-8AD2-C4FC20B0036F}" type="pres">
      <dgm:prSet presAssocID="{BA7C6019-3004-42EF-A89F-008220E71309}" presName="tx1" presStyleLbl="revTx" presStyleIdx="0" presStyleCnt="4"/>
      <dgm:spPr/>
    </dgm:pt>
    <dgm:pt modelId="{70213ACB-A46C-4F60-B08B-798B0C8FA3F9}" type="pres">
      <dgm:prSet presAssocID="{BA7C6019-3004-42EF-A89F-008220E71309}" presName="vert1" presStyleCnt="0"/>
      <dgm:spPr/>
    </dgm:pt>
    <dgm:pt modelId="{FA64BF2B-AE2C-46B3-A8E7-6A975A722722}" type="pres">
      <dgm:prSet presAssocID="{21DCAD6B-2D88-4670-BD16-E754CA9F5EF9}" presName="thickLine" presStyleLbl="alignNode1" presStyleIdx="1" presStyleCnt="4"/>
      <dgm:spPr/>
    </dgm:pt>
    <dgm:pt modelId="{EA6B13AB-CCE9-491F-86BA-B01C64DD7042}" type="pres">
      <dgm:prSet presAssocID="{21DCAD6B-2D88-4670-BD16-E754CA9F5EF9}" presName="horz1" presStyleCnt="0"/>
      <dgm:spPr/>
    </dgm:pt>
    <dgm:pt modelId="{8B789FA8-7CFA-4757-8334-0B4A53D82C15}" type="pres">
      <dgm:prSet presAssocID="{21DCAD6B-2D88-4670-BD16-E754CA9F5EF9}" presName="tx1" presStyleLbl="revTx" presStyleIdx="1" presStyleCnt="4"/>
      <dgm:spPr/>
    </dgm:pt>
    <dgm:pt modelId="{76846EEC-A833-46D3-81AA-524FD139F6AC}" type="pres">
      <dgm:prSet presAssocID="{21DCAD6B-2D88-4670-BD16-E754CA9F5EF9}" presName="vert1" presStyleCnt="0"/>
      <dgm:spPr/>
    </dgm:pt>
    <dgm:pt modelId="{673DA700-46B8-406E-BC6A-F13DACE1073B}" type="pres">
      <dgm:prSet presAssocID="{BEB7D4F7-74C7-4F78-88FC-7C1801F8F257}" presName="thickLine" presStyleLbl="alignNode1" presStyleIdx="2" presStyleCnt="4"/>
      <dgm:spPr/>
    </dgm:pt>
    <dgm:pt modelId="{737D63E5-4E56-4852-960C-01B2C3F468F7}" type="pres">
      <dgm:prSet presAssocID="{BEB7D4F7-74C7-4F78-88FC-7C1801F8F257}" presName="horz1" presStyleCnt="0"/>
      <dgm:spPr/>
    </dgm:pt>
    <dgm:pt modelId="{61615C70-A354-4210-A199-63E085590063}" type="pres">
      <dgm:prSet presAssocID="{BEB7D4F7-74C7-4F78-88FC-7C1801F8F257}" presName="tx1" presStyleLbl="revTx" presStyleIdx="2" presStyleCnt="4"/>
      <dgm:spPr/>
    </dgm:pt>
    <dgm:pt modelId="{9D5ED42A-058C-4FFC-B161-1448AF6B49DF}" type="pres">
      <dgm:prSet presAssocID="{BEB7D4F7-74C7-4F78-88FC-7C1801F8F257}" presName="vert1" presStyleCnt="0"/>
      <dgm:spPr/>
    </dgm:pt>
    <dgm:pt modelId="{8940C862-1076-4F4C-B31E-D2D2AC25C5CA}" type="pres">
      <dgm:prSet presAssocID="{0BF690FB-09E4-4CD0-9476-BE871D505DB5}" presName="thickLine" presStyleLbl="alignNode1" presStyleIdx="3" presStyleCnt="4"/>
      <dgm:spPr/>
    </dgm:pt>
    <dgm:pt modelId="{2E44E0FB-AF6D-4E75-9DE1-265BC31F3340}" type="pres">
      <dgm:prSet presAssocID="{0BF690FB-09E4-4CD0-9476-BE871D505DB5}" presName="horz1" presStyleCnt="0"/>
      <dgm:spPr/>
    </dgm:pt>
    <dgm:pt modelId="{9814E919-F088-4EFC-A85B-61BF814F3AFC}" type="pres">
      <dgm:prSet presAssocID="{0BF690FB-09E4-4CD0-9476-BE871D505DB5}" presName="tx1" presStyleLbl="revTx" presStyleIdx="3" presStyleCnt="4"/>
      <dgm:spPr/>
    </dgm:pt>
    <dgm:pt modelId="{45AD1D6C-1176-4D35-A331-A675291DC1E1}" type="pres">
      <dgm:prSet presAssocID="{0BF690FB-09E4-4CD0-9476-BE871D505DB5}" presName="vert1" presStyleCnt="0"/>
      <dgm:spPr/>
    </dgm:pt>
  </dgm:ptLst>
  <dgm:cxnLst>
    <dgm:cxn modelId="{8BBCEB0F-A72A-4375-A07D-16FCBD0FF394}" type="presOf" srcId="{BEB7D4F7-74C7-4F78-88FC-7C1801F8F257}" destId="{61615C70-A354-4210-A199-63E085590063}" srcOrd="0" destOrd="0" presId="urn:microsoft.com/office/officeart/2008/layout/LinedList"/>
    <dgm:cxn modelId="{A0FA6916-259B-4CEB-8681-6CD1C0EDEA51}" type="presOf" srcId="{BA7C6019-3004-42EF-A89F-008220E71309}" destId="{068A2C20-744C-41D2-8AD2-C4FC20B0036F}" srcOrd="0" destOrd="0" presId="urn:microsoft.com/office/officeart/2008/layout/LinedList"/>
    <dgm:cxn modelId="{812A2220-C584-4B59-BB2E-E250695809F4}" srcId="{420778E2-1591-432E-9EB7-ECFFA5FD5FE4}" destId="{0BF690FB-09E4-4CD0-9476-BE871D505DB5}" srcOrd="3" destOrd="0" parTransId="{2D9D3B1B-E176-40C6-AE96-C271B1975E86}" sibTransId="{0E937EBE-2A67-4E1F-BF82-CFC05866BBC8}"/>
    <dgm:cxn modelId="{9BE7CC25-E18F-44EB-892B-A12E7DE6A5B2}" type="presOf" srcId="{0BF690FB-09E4-4CD0-9476-BE871D505DB5}" destId="{9814E919-F088-4EFC-A85B-61BF814F3AFC}" srcOrd="0" destOrd="0" presId="urn:microsoft.com/office/officeart/2008/layout/LinedList"/>
    <dgm:cxn modelId="{CDF23338-E5B8-4058-AC79-D0E117313471}" type="presOf" srcId="{420778E2-1591-432E-9EB7-ECFFA5FD5FE4}" destId="{7CAC874C-4280-4AC2-B0F8-3E15DAAB1EF3}" srcOrd="0" destOrd="0" presId="urn:microsoft.com/office/officeart/2008/layout/LinedList"/>
    <dgm:cxn modelId="{ABEE243E-9620-408D-9CEF-B9AF6C5ED013}" srcId="{420778E2-1591-432E-9EB7-ECFFA5FD5FE4}" destId="{BEB7D4F7-74C7-4F78-88FC-7C1801F8F257}" srcOrd="2" destOrd="0" parTransId="{E81883D0-1165-465F-80A8-CBDDFD147670}" sibTransId="{665122CB-DC93-4565-85CC-6222DE948701}"/>
    <dgm:cxn modelId="{34930B99-42C7-4D63-8316-0A45F11D7A87}" srcId="{420778E2-1591-432E-9EB7-ECFFA5FD5FE4}" destId="{21DCAD6B-2D88-4670-BD16-E754CA9F5EF9}" srcOrd="1" destOrd="0" parTransId="{CA4877A7-DD2F-4599-BBE4-9E4E94587528}" sibTransId="{7F706E9B-9F34-4941-A4E3-F0DE27D606A3}"/>
    <dgm:cxn modelId="{577B61C1-0769-4148-8850-C3A0E249C955}" type="presOf" srcId="{21DCAD6B-2D88-4670-BD16-E754CA9F5EF9}" destId="{8B789FA8-7CFA-4757-8334-0B4A53D82C15}" srcOrd="0" destOrd="0" presId="urn:microsoft.com/office/officeart/2008/layout/LinedList"/>
    <dgm:cxn modelId="{37DE22F5-2DDF-4BD3-BA17-3AD552ECF2D4}" srcId="{420778E2-1591-432E-9EB7-ECFFA5FD5FE4}" destId="{BA7C6019-3004-42EF-A89F-008220E71309}" srcOrd="0" destOrd="0" parTransId="{B9040113-1B79-4583-B998-8BFE9F09BC2A}" sibTransId="{643B5F64-5D4A-4365-A27E-FA8DF66E2643}"/>
    <dgm:cxn modelId="{EDD58AE8-FFDA-4B46-B102-5D21B6D20861}" type="presParOf" srcId="{7CAC874C-4280-4AC2-B0F8-3E15DAAB1EF3}" destId="{9D2D5D2C-455B-4D19-9FBB-035A7FCE1B34}" srcOrd="0" destOrd="0" presId="urn:microsoft.com/office/officeart/2008/layout/LinedList"/>
    <dgm:cxn modelId="{6D9743AF-0425-4A3D-BDC9-0948C8CAD571}" type="presParOf" srcId="{7CAC874C-4280-4AC2-B0F8-3E15DAAB1EF3}" destId="{A81EE9A8-F38E-461F-8704-412F8134C9E1}" srcOrd="1" destOrd="0" presId="urn:microsoft.com/office/officeart/2008/layout/LinedList"/>
    <dgm:cxn modelId="{5AED4C82-04C1-4599-9A23-4D452C779FE3}" type="presParOf" srcId="{A81EE9A8-F38E-461F-8704-412F8134C9E1}" destId="{068A2C20-744C-41D2-8AD2-C4FC20B0036F}" srcOrd="0" destOrd="0" presId="urn:microsoft.com/office/officeart/2008/layout/LinedList"/>
    <dgm:cxn modelId="{CB8E13E5-31EC-4CD5-90D1-B88E28706194}" type="presParOf" srcId="{A81EE9A8-F38E-461F-8704-412F8134C9E1}" destId="{70213ACB-A46C-4F60-B08B-798B0C8FA3F9}" srcOrd="1" destOrd="0" presId="urn:microsoft.com/office/officeart/2008/layout/LinedList"/>
    <dgm:cxn modelId="{7A84136D-8A5C-4ADF-B10F-C6FBF730F5C8}" type="presParOf" srcId="{7CAC874C-4280-4AC2-B0F8-3E15DAAB1EF3}" destId="{FA64BF2B-AE2C-46B3-A8E7-6A975A722722}" srcOrd="2" destOrd="0" presId="urn:microsoft.com/office/officeart/2008/layout/LinedList"/>
    <dgm:cxn modelId="{55923935-E443-45AE-A3D9-DF362C13CCA6}" type="presParOf" srcId="{7CAC874C-4280-4AC2-B0F8-3E15DAAB1EF3}" destId="{EA6B13AB-CCE9-491F-86BA-B01C64DD7042}" srcOrd="3" destOrd="0" presId="urn:microsoft.com/office/officeart/2008/layout/LinedList"/>
    <dgm:cxn modelId="{ED499F80-4829-447E-A6E4-86B01CE453C5}" type="presParOf" srcId="{EA6B13AB-CCE9-491F-86BA-B01C64DD7042}" destId="{8B789FA8-7CFA-4757-8334-0B4A53D82C15}" srcOrd="0" destOrd="0" presId="urn:microsoft.com/office/officeart/2008/layout/LinedList"/>
    <dgm:cxn modelId="{D26B51DD-4D89-473F-B89D-76FCF4613E5D}" type="presParOf" srcId="{EA6B13AB-CCE9-491F-86BA-B01C64DD7042}" destId="{76846EEC-A833-46D3-81AA-524FD139F6AC}" srcOrd="1" destOrd="0" presId="urn:microsoft.com/office/officeart/2008/layout/LinedList"/>
    <dgm:cxn modelId="{716305F9-112A-4998-8B9F-F56CFF323FB1}" type="presParOf" srcId="{7CAC874C-4280-4AC2-B0F8-3E15DAAB1EF3}" destId="{673DA700-46B8-406E-BC6A-F13DACE1073B}" srcOrd="4" destOrd="0" presId="urn:microsoft.com/office/officeart/2008/layout/LinedList"/>
    <dgm:cxn modelId="{9A357EF9-7EA5-4D3E-A924-75D1EDE3FFB6}" type="presParOf" srcId="{7CAC874C-4280-4AC2-B0F8-3E15DAAB1EF3}" destId="{737D63E5-4E56-4852-960C-01B2C3F468F7}" srcOrd="5" destOrd="0" presId="urn:microsoft.com/office/officeart/2008/layout/LinedList"/>
    <dgm:cxn modelId="{D5C19A75-DAAF-431C-8031-B8B32B52C774}" type="presParOf" srcId="{737D63E5-4E56-4852-960C-01B2C3F468F7}" destId="{61615C70-A354-4210-A199-63E085590063}" srcOrd="0" destOrd="0" presId="urn:microsoft.com/office/officeart/2008/layout/LinedList"/>
    <dgm:cxn modelId="{0B96F38B-23F5-44D7-880C-CAE40898639F}" type="presParOf" srcId="{737D63E5-4E56-4852-960C-01B2C3F468F7}" destId="{9D5ED42A-058C-4FFC-B161-1448AF6B49DF}" srcOrd="1" destOrd="0" presId="urn:microsoft.com/office/officeart/2008/layout/LinedList"/>
    <dgm:cxn modelId="{26B8E39E-50AF-4416-AB41-26FC50AF31F2}" type="presParOf" srcId="{7CAC874C-4280-4AC2-B0F8-3E15DAAB1EF3}" destId="{8940C862-1076-4F4C-B31E-D2D2AC25C5CA}" srcOrd="6" destOrd="0" presId="urn:microsoft.com/office/officeart/2008/layout/LinedList"/>
    <dgm:cxn modelId="{CF637A17-7E3D-492B-9388-E7CCC615CD66}" type="presParOf" srcId="{7CAC874C-4280-4AC2-B0F8-3E15DAAB1EF3}" destId="{2E44E0FB-AF6D-4E75-9DE1-265BC31F3340}" srcOrd="7" destOrd="0" presId="urn:microsoft.com/office/officeart/2008/layout/LinedList"/>
    <dgm:cxn modelId="{F7EEFA69-112A-4DBC-873B-04D67451E554}" type="presParOf" srcId="{2E44E0FB-AF6D-4E75-9DE1-265BC31F3340}" destId="{9814E919-F088-4EFC-A85B-61BF814F3AFC}" srcOrd="0" destOrd="0" presId="urn:microsoft.com/office/officeart/2008/layout/LinedList"/>
    <dgm:cxn modelId="{73588A63-A242-4448-95CE-406D03794863}" type="presParOf" srcId="{2E44E0FB-AF6D-4E75-9DE1-265BC31F3340}" destId="{45AD1D6C-1176-4D35-A331-A675291DC1E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F44B8D-6849-4A76-922F-028404A0E2C1}"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8446B28D-6D4C-4E31-967B-5994044FCF0B}">
      <dgm:prSet/>
      <dgm:spPr/>
      <dgm:t>
        <a:bodyPr/>
        <a:lstStyle/>
        <a:p>
          <a:r>
            <a:rPr lang="en-US" dirty="0"/>
            <a:t>The story and interaction matters</a:t>
          </a:r>
        </a:p>
      </dgm:t>
    </dgm:pt>
    <dgm:pt modelId="{A7E55C22-B1BD-441D-A1BC-4B4A7243D5DE}" type="parTrans" cxnId="{A5E8E345-9064-4CB4-BD11-38583B74F87E}">
      <dgm:prSet/>
      <dgm:spPr/>
      <dgm:t>
        <a:bodyPr/>
        <a:lstStyle/>
        <a:p>
          <a:endParaRPr lang="en-US"/>
        </a:p>
      </dgm:t>
    </dgm:pt>
    <dgm:pt modelId="{C8B3B548-47D5-474C-9780-1F12D5B4FB4C}" type="sibTrans" cxnId="{A5E8E345-9064-4CB4-BD11-38583B74F87E}">
      <dgm:prSet/>
      <dgm:spPr/>
      <dgm:t>
        <a:bodyPr/>
        <a:lstStyle/>
        <a:p>
          <a:endParaRPr lang="en-US"/>
        </a:p>
      </dgm:t>
    </dgm:pt>
    <dgm:pt modelId="{6472BE15-2B73-4B33-9FD6-BE310F8C1E93}">
      <dgm:prSet/>
      <dgm:spPr/>
      <dgm:t>
        <a:bodyPr/>
        <a:lstStyle/>
        <a:p>
          <a:r>
            <a:rPr lang="en-US" b="0" dirty="0"/>
            <a:t>Think about sensory engagement </a:t>
          </a:r>
        </a:p>
      </dgm:t>
    </dgm:pt>
    <dgm:pt modelId="{702B4E86-EE57-4F83-A7C4-5D00925502CE}" type="parTrans" cxnId="{FD39ECF8-9822-4142-99DB-CAF379248D33}">
      <dgm:prSet/>
      <dgm:spPr/>
      <dgm:t>
        <a:bodyPr/>
        <a:lstStyle/>
        <a:p>
          <a:endParaRPr lang="en-US"/>
        </a:p>
      </dgm:t>
    </dgm:pt>
    <dgm:pt modelId="{01440033-71F3-411C-B49B-8CDFED75EFC2}" type="sibTrans" cxnId="{FD39ECF8-9822-4142-99DB-CAF379248D33}">
      <dgm:prSet/>
      <dgm:spPr/>
      <dgm:t>
        <a:bodyPr/>
        <a:lstStyle/>
        <a:p>
          <a:endParaRPr lang="en-US"/>
        </a:p>
      </dgm:t>
    </dgm:pt>
    <dgm:pt modelId="{17E230AD-FC03-4A13-9E3A-F58B8F514673}">
      <dgm:prSet/>
      <dgm:spPr/>
      <dgm:t>
        <a:bodyPr/>
        <a:lstStyle/>
        <a:p>
          <a:r>
            <a:rPr lang="en-US" dirty="0"/>
            <a:t>Realism isn't as important</a:t>
          </a:r>
        </a:p>
      </dgm:t>
    </dgm:pt>
    <dgm:pt modelId="{979969CA-BFAC-458A-8D5F-64851B00A01F}" type="parTrans" cxnId="{6E284D80-4344-44C0-9527-78C383AE4CF7}">
      <dgm:prSet/>
      <dgm:spPr/>
      <dgm:t>
        <a:bodyPr/>
        <a:lstStyle/>
        <a:p>
          <a:endParaRPr lang="en-US"/>
        </a:p>
      </dgm:t>
    </dgm:pt>
    <dgm:pt modelId="{DC06899A-862F-4552-8772-F2F9BF3A44B4}" type="sibTrans" cxnId="{6E284D80-4344-44C0-9527-78C383AE4CF7}">
      <dgm:prSet/>
      <dgm:spPr/>
      <dgm:t>
        <a:bodyPr/>
        <a:lstStyle/>
        <a:p>
          <a:endParaRPr lang="en-US"/>
        </a:p>
      </dgm:t>
    </dgm:pt>
    <dgm:pt modelId="{ED899988-21ED-47FE-8A04-C74070AFF653}">
      <dgm:prSet/>
      <dgm:spPr/>
      <dgm:t>
        <a:bodyPr/>
        <a:lstStyle/>
        <a:p>
          <a:r>
            <a:rPr lang="en-US" b="1" dirty="0"/>
            <a:t>Multiple interpretations</a:t>
          </a:r>
        </a:p>
      </dgm:t>
    </dgm:pt>
    <dgm:pt modelId="{18D22AD5-7288-4735-8D18-62EA0F2B7390}" type="parTrans" cxnId="{81A06689-AD8C-4C98-B1BE-B18215F9E702}">
      <dgm:prSet/>
      <dgm:spPr/>
      <dgm:t>
        <a:bodyPr/>
        <a:lstStyle/>
        <a:p>
          <a:endParaRPr lang="en-US"/>
        </a:p>
      </dgm:t>
    </dgm:pt>
    <dgm:pt modelId="{15FEA7D3-5A20-4EFD-9D15-DC767AB39436}" type="sibTrans" cxnId="{81A06689-AD8C-4C98-B1BE-B18215F9E702}">
      <dgm:prSet/>
      <dgm:spPr/>
      <dgm:t>
        <a:bodyPr/>
        <a:lstStyle/>
        <a:p>
          <a:endParaRPr lang="en-US"/>
        </a:p>
      </dgm:t>
    </dgm:pt>
    <dgm:pt modelId="{FE208939-01EA-4DCC-9C3D-718C81B029B1}">
      <dgm:prSet/>
      <dgm:spPr/>
      <dgm:t>
        <a:bodyPr/>
        <a:lstStyle/>
        <a:p>
          <a:r>
            <a:rPr lang="en-US" b="1" dirty="0"/>
            <a:t>Show the current site and the past</a:t>
          </a:r>
        </a:p>
      </dgm:t>
    </dgm:pt>
    <dgm:pt modelId="{CA008409-A7BF-4C73-B71B-C9EFA0758882}" type="parTrans" cxnId="{FE844DFD-AD9E-4C16-BE71-993BFAE81648}">
      <dgm:prSet/>
      <dgm:spPr/>
      <dgm:t>
        <a:bodyPr/>
        <a:lstStyle/>
        <a:p>
          <a:endParaRPr lang="en-US"/>
        </a:p>
      </dgm:t>
    </dgm:pt>
    <dgm:pt modelId="{4CC60834-F7C1-4CD9-AA39-91B6E9995E05}" type="sibTrans" cxnId="{FE844DFD-AD9E-4C16-BE71-993BFAE81648}">
      <dgm:prSet/>
      <dgm:spPr/>
      <dgm:t>
        <a:bodyPr/>
        <a:lstStyle/>
        <a:p>
          <a:endParaRPr lang="en-US"/>
        </a:p>
      </dgm:t>
    </dgm:pt>
    <dgm:pt modelId="{9C21C270-2BFD-4DED-9FCD-E97BF09AFC09}">
      <dgm:prSet/>
      <dgm:spPr/>
      <dgm:t>
        <a:bodyPr/>
        <a:lstStyle/>
        <a:p>
          <a:r>
            <a:rPr lang="en-US" dirty="0"/>
            <a:t>Allow free exploration</a:t>
          </a:r>
        </a:p>
      </dgm:t>
    </dgm:pt>
    <dgm:pt modelId="{1DB75E1B-F51C-4525-B12B-7B2CC2EC917E}" type="parTrans" cxnId="{C5E5780A-632A-48EF-AD82-CF42C2A10509}">
      <dgm:prSet/>
      <dgm:spPr/>
      <dgm:t>
        <a:bodyPr/>
        <a:lstStyle/>
        <a:p>
          <a:endParaRPr lang="en-US"/>
        </a:p>
      </dgm:t>
    </dgm:pt>
    <dgm:pt modelId="{B1C55755-F572-4CC3-BDC8-F0DCB19E43FB}" type="sibTrans" cxnId="{C5E5780A-632A-48EF-AD82-CF42C2A10509}">
      <dgm:prSet/>
      <dgm:spPr/>
      <dgm:t>
        <a:bodyPr/>
        <a:lstStyle/>
        <a:p>
          <a:endParaRPr lang="en-US"/>
        </a:p>
      </dgm:t>
    </dgm:pt>
    <dgm:pt modelId="{696F344F-B670-4B19-8E9F-3A841C241493}" type="pres">
      <dgm:prSet presAssocID="{CDF44B8D-6849-4A76-922F-028404A0E2C1}" presName="vert0" presStyleCnt="0">
        <dgm:presLayoutVars>
          <dgm:dir/>
          <dgm:animOne val="branch"/>
          <dgm:animLvl val="lvl"/>
        </dgm:presLayoutVars>
      </dgm:prSet>
      <dgm:spPr/>
    </dgm:pt>
    <dgm:pt modelId="{FC1D4C06-452C-4460-84BB-8D3E5C7BDC92}" type="pres">
      <dgm:prSet presAssocID="{8446B28D-6D4C-4E31-967B-5994044FCF0B}" presName="thickLine" presStyleLbl="alignNode1" presStyleIdx="0" presStyleCnt="6"/>
      <dgm:spPr/>
    </dgm:pt>
    <dgm:pt modelId="{63CCFB33-7E3A-4044-BA61-AFAF3005CE6D}" type="pres">
      <dgm:prSet presAssocID="{8446B28D-6D4C-4E31-967B-5994044FCF0B}" presName="horz1" presStyleCnt="0"/>
      <dgm:spPr/>
    </dgm:pt>
    <dgm:pt modelId="{46A0443F-169D-4EEA-9904-F4E85EC8E88E}" type="pres">
      <dgm:prSet presAssocID="{8446B28D-6D4C-4E31-967B-5994044FCF0B}" presName="tx1" presStyleLbl="revTx" presStyleIdx="0" presStyleCnt="6"/>
      <dgm:spPr/>
    </dgm:pt>
    <dgm:pt modelId="{4530C315-59D1-46D5-A17B-2B950C40B76F}" type="pres">
      <dgm:prSet presAssocID="{8446B28D-6D4C-4E31-967B-5994044FCF0B}" presName="vert1" presStyleCnt="0"/>
      <dgm:spPr/>
    </dgm:pt>
    <dgm:pt modelId="{9DEB73E7-86F1-4E78-A633-9F332D7D8122}" type="pres">
      <dgm:prSet presAssocID="{6472BE15-2B73-4B33-9FD6-BE310F8C1E93}" presName="thickLine" presStyleLbl="alignNode1" presStyleIdx="1" presStyleCnt="6"/>
      <dgm:spPr/>
    </dgm:pt>
    <dgm:pt modelId="{64B4A848-9B7F-4BA4-B82E-4CDEF8A11A22}" type="pres">
      <dgm:prSet presAssocID="{6472BE15-2B73-4B33-9FD6-BE310F8C1E93}" presName="horz1" presStyleCnt="0"/>
      <dgm:spPr/>
    </dgm:pt>
    <dgm:pt modelId="{FA293DCA-D295-43BF-BC82-68E08FF7CD57}" type="pres">
      <dgm:prSet presAssocID="{6472BE15-2B73-4B33-9FD6-BE310F8C1E93}" presName="tx1" presStyleLbl="revTx" presStyleIdx="1" presStyleCnt="6"/>
      <dgm:spPr/>
    </dgm:pt>
    <dgm:pt modelId="{72A3083F-00BC-4B73-9145-A5325CA7D352}" type="pres">
      <dgm:prSet presAssocID="{6472BE15-2B73-4B33-9FD6-BE310F8C1E93}" presName="vert1" presStyleCnt="0"/>
      <dgm:spPr/>
    </dgm:pt>
    <dgm:pt modelId="{C28F2768-F0D0-406C-81B9-9D905FDE772F}" type="pres">
      <dgm:prSet presAssocID="{17E230AD-FC03-4A13-9E3A-F58B8F514673}" presName="thickLine" presStyleLbl="alignNode1" presStyleIdx="2" presStyleCnt="6"/>
      <dgm:spPr/>
    </dgm:pt>
    <dgm:pt modelId="{B8DA45B0-4B01-4DED-9FA5-C60657E5C27C}" type="pres">
      <dgm:prSet presAssocID="{17E230AD-FC03-4A13-9E3A-F58B8F514673}" presName="horz1" presStyleCnt="0"/>
      <dgm:spPr/>
    </dgm:pt>
    <dgm:pt modelId="{4D892836-23EE-427B-A013-40B4D760DF05}" type="pres">
      <dgm:prSet presAssocID="{17E230AD-FC03-4A13-9E3A-F58B8F514673}" presName="tx1" presStyleLbl="revTx" presStyleIdx="2" presStyleCnt="6"/>
      <dgm:spPr/>
    </dgm:pt>
    <dgm:pt modelId="{6A44780B-604C-4062-9E22-B0569B1AFE92}" type="pres">
      <dgm:prSet presAssocID="{17E230AD-FC03-4A13-9E3A-F58B8F514673}" presName="vert1" presStyleCnt="0"/>
      <dgm:spPr/>
    </dgm:pt>
    <dgm:pt modelId="{6DA2792C-A1A6-40AD-83D1-AA06612FC32D}" type="pres">
      <dgm:prSet presAssocID="{ED899988-21ED-47FE-8A04-C74070AFF653}" presName="thickLine" presStyleLbl="alignNode1" presStyleIdx="3" presStyleCnt="6"/>
      <dgm:spPr/>
    </dgm:pt>
    <dgm:pt modelId="{02681F70-9D92-4F86-93A8-8D212EA3B3F3}" type="pres">
      <dgm:prSet presAssocID="{ED899988-21ED-47FE-8A04-C74070AFF653}" presName="horz1" presStyleCnt="0"/>
      <dgm:spPr/>
    </dgm:pt>
    <dgm:pt modelId="{B5CE1509-6E0B-4E15-8574-8D10FEDEBA0C}" type="pres">
      <dgm:prSet presAssocID="{ED899988-21ED-47FE-8A04-C74070AFF653}" presName="tx1" presStyleLbl="revTx" presStyleIdx="3" presStyleCnt="6"/>
      <dgm:spPr/>
    </dgm:pt>
    <dgm:pt modelId="{EA69C2F0-B944-4900-B37A-2437B7115C6C}" type="pres">
      <dgm:prSet presAssocID="{ED899988-21ED-47FE-8A04-C74070AFF653}" presName="vert1" presStyleCnt="0"/>
      <dgm:spPr/>
    </dgm:pt>
    <dgm:pt modelId="{C448C84C-748D-4A7D-B004-52BF49C536CB}" type="pres">
      <dgm:prSet presAssocID="{FE208939-01EA-4DCC-9C3D-718C81B029B1}" presName="thickLine" presStyleLbl="alignNode1" presStyleIdx="4" presStyleCnt="6"/>
      <dgm:spPr/>
    </dgm:pt>
    <dgm:pt modelId="{577C5903-6C2F-4FAA-BB2B-B6C2B588EFB2}" type="pres">
      <dgm:prSet presAssocID="{FE208939-01EA-4DCC-9C3D-718C81B029B1}" presName="horz1" presStyleCnt="0"/>
      <dgm:spPr/>
    </dgm:pt>
    <dgm:pt modelId="{FE90AADE-C685-4E88-B321-77B0330BB6CE}" type="pres">
      <dgm:prSet presAssocID="{FE208939-01EA-4DCC-9C3D-718C81B029B1}" presName="tx1" presStyleLbl="revTx" presStyleIdx="4" presStyleCnt="6"/>
      <dgm:spPr/>
    </dgm:pt>
    <dgm:pt modelId="{CE0DF5B3-1436-440C-81DC-AD0A42AA9805}" type="pres">
      <dgm:prSet presAssocID="{FE208939-01EA-4DCC-9C3D-718C81B029B1}" presName="vert1" presStyleCnt="0"/>
      <dgm:spPr/>
    </dgm:pt>
    <dgm:pt modelId="{7662B870-40B3-459C-87BB-0A7C6CE6694D}" type="pres">
      <dgm:prSet presAssocID="{9C21C270-2BFD-4DED-9FCD-E97BF09AFC09}" presName="thickLine" presStyleLbl="alignNode1" presStyleIdx="5" presStyleCnt="6"/>
      <dgm:spPr/>
    </dgm:pt>
    <dgm:pt modelId="{D6829196-FE1E-4468-BE4B-0AB64713F888}" type="pres">
      <dgm:prSet presAssocID="{9C21C270-2BFD-4DED-9FCD-E97BF09AFC09}" presName="horz1" presStyleCnt="0"/>
      <dgm:spPr/>
    </dgm:pt>
    <dgm:pt modelId="{AAD4C672-0AA5-4350-A953-3DEC6F328D6D}" type="pres">
      <dgm:prSet presAssocID="{9C21C270-2BFD-4DED-9FCD-E97BF09AFC09}" presName="tx1" presStyleLbl="revTx" presStyleIdx="5" presStyleCnt="6"/>
      <dgm:spPr/>
    </dgm:pt>
    <dgm:pt modelId="{342CE373-D450-4EF1-91AA-0645116B775E}" type="pres">
      <dgm:prSet presAssocID="{9C21C270-2BFD-4DED-9FCD-E97BF09AFC09}" presName="vert1" presStyleCnt="0"/>
      <dgm:spPr/>
    </dgm:pt>
  </dgm:ptLst>
  <dgm:cxnLst>
    <dgm:cxn modelId="{C5E5780A-632A-48EF-AD82-CF42C2A10509}" srcId="{CDF44B8D-6849-4A76-922F-028404A0E2C1}" destId="{9C21C270-2BFD-4DED-9FCD-E97BF09AFC09}" srcOrd="5" destOrd="0" parTransId="{1DB75E1B-F51C-4525-B12B-7B2CC2EC917E}" sibTransId="{B1C55755-F572-4CC3-BDC8-F0DCB19E43FB}"/>
    <dgm:cxn modelId="{32B7D538-B2A1-4BE8-B9C3-FC84B5A0BB7A}" type="presOf" srcId="{FE208939-01EA-4DCC-9C3D-718C81B029B1}" destId="{FE90AADE-C685-4E88-B321-77B0330BB6CE}" srcOrd="0" destOrd="0" presId="urn:microsoft.com/office/officeart/2008/layout/LinedList"/>
    <dgm:cxn modelId="{66B7103E-EBCA-489F-AE69-7E4A3F3A6B36}" type="presOf" srcId="{9C21C270-2BFD-4DED-9FCD-E97BF09AFC09}" destId="{AAD4C672-0AA5-4350-A953-3DEC6F328D6D}" srcOrd="0" destOrd="0" presId="urn:microsoft.com/office/officeart/2008/layout/LinedList"/>
    <dgm:cxn modelId="{A5E8E345-9064-4CB4-BD11-38583B74F87E}" srcId="{CDF44B8D-6849-4A76-922F-028404A0E2C1}" destId="{8446B28D-6D4C-4E31-967B-5994044FCF0B}" srcOrd="0" destOrd="0" parTransId="{A7E55C22-B1BD-441D-A1BC-4B4A7243D5DE}" sibTransId="{C8B3B548-47D5-474C-9780-1F12D5B4FB4C}"/>
    <dgm:cxn modelId="{1246EB65-6E8A-4711-AB98-D6E6A909DD4D}" type="presOf" srcId="{6472BE15-2B73-4B33-9FD6-BE310F8C1E93}" destId="{FA293DCA-D295-43BF-BC82-68E08FF7CD57}" srcOrd="0" destOrd="0" presId="urn:microsoft.com/office/officeart/2008/layout/LinedList"/>
    <dgm:cxn modelId="{3978F169-2773-467B-BAF2-5089CBC01877}" type="presOf" srcId="{17E230AD-FC03-4A13-9E3A-F58B8F514673}" destId="{4D892836-23EE-427B-A013-40B4D760DF05}" srcOrd="0" destOrd="0" presId="urn:microsoft.com/office/officeart/2008/layout/LinedList"/>
    <dgm:cxn modelId="{E48EF471-7ADB-4B10-A31E-901CD034EE29}" type="presOf" srcId="{ED899988-21ED-47FE-8A04-C74070AFF653}" destId="{B5CE1509-6E0B-4E15-8574-8D10FEDEBA0C}" srcOrd="0" destOrd="0" presId="urn:microsoft.com/office/officeart/2008/layout/LinedList"/>
    <dgm:cxn modelId="{6E284D80-4344-44C0-9527-78C383AE4CF7}" srcId="{CDF44B8D-6849-4A76-922F-028404A0E2C1}" destId="{17E230AD-FC03-4A13-9E3A-F58B8F514673}" srcOrd="2" destOrd="0" parTransId="{979969CA-BFAC-458A-8D5F-64851B00A01F}" sibTransId="{DC06899A-862F-4552-8772-F2F9BF3A44B4}"/>
    <dgm:cxn modelId="{81A06689-AD8C-4C98-B1BE-B18215F9E702}" srcId="{CDF44B8D-6849-4A76-922F-028404A0E2C1}" destId="{ED899988-21ED-47FE-8A04-C74070AFF653}" srcOrd="3" destOrd="0" parTransId="{18D22AD5-7288-4735-8D18-62EA0F2B7390}" sibTransId="{15FEA7D3-5A20-4EFD-9D15-DC767AB39436}"/>
    <dgm:cxn modelId="{BA6020A4-B946-4537-91E5-E07D583D0350}" type="presOf" srcId="{CDF44B8D-6849-4A76-922F-028404A0E2C1}" destId="{696F344F-B670-4B19-8E9F-3A841C241493}" srcOrd="0" destOrd="0" presId="urn:microsoft.com/office/officeart/2008/layout/LinedList"/>
    <dgm:cxn modelId="{FD9B7FB7-6BD7-4EB0-8C52-18EAD47B99DA}" type="presOf" srcId="{8446B28D-6D4C-4E31-967B-5994044FCF0B}" destId="{46A0443F-169D-4EEA-9904-F4E85EC8E88E}" srcOrd="0" destOrd="0" presId="urn:microsoft.com/office/officeart/2008/layout/LinedList"/>
    <dgm:cxn modelId="{FD39ECF8-9822-4142-99DB-CAF379248D33}" srcId="{CDF44B8D-6849-4A76-922F-028404A0E2C1}" destId="{6472BE15-2B73-4B33-9FD6-BE310F8C1E93}" srcOrd="1" destOrd="0" parTransId="{702B4E86-EE57-4F83-A7C4-5D00925502CE}" sibTransId="{01440033-71F3-411C-B49B-8CDFED75EFC2}"/>
    <dgm:cxn modelId="{FE844DFD-AD9E-4C16-BE71-993BFAE81648}" srcId="{CDF44B8D-6849-4A76-922F-028404A0E2C1}" destId="{FE208939-01EA-4DCC-9C3D-718C81B029B1}" srcOrd="4" destOrd="0" parTransId="{CA008409-A7BF-4C73-B71B-C9EFA0758882}" sibTransId="{4CC60834-F7C1-4CD9-AA39-91B6E9995E05}"/>
    <dgm:cxn modelId="{A3DA82D0-25CB-4103-8C2F-B484D1497253}" type="presParOf" srcId="{696F344F-B670-4B19-8E9F-3A841C241493}" destId="{FC1D4C06-452C-4460-84BB-8D3E5C7BDC92}" srcOrd="0" destOrd="0" presId="urn:microsoft.com/office/officeart/2008/layout/LinedList"/>
    <dgm:cxn modelId="{F1427BFC-1091-4F7B-AF17-83738CDBF755}" type="presParOf" srcId="{696F344F-B670-4B19-8E9F-3A841C241493}" destId="{63CCFB33-7E3A-4044-BA61-AFAF3005CE6D}" srcOrd="1" destOrd="0" presId="urn:microsoft.com/office/officeart/2008/layout/LinedList"/>
    <dgm:cxn modelId="{E609C518-0938-4B1C-A950-861BCE47B860}" type="presParOf" srcId="{63CCFB33-7E3A-4044-BA61-AFAF3005CE6D}" destId="{46A0443F-169D-4EEA-9904-F4E85EC8E88E}" srcOrd="0" destOrd="0" presId="urn:microsoft.com/office/officeart/2008/layout/LinedList"/>
    <dgm:cxn modelId="{1E3B13B4-15D8-47B4-A3C1-BA0F956B5BC3}" type="presParOf" srcId="{63CCFB33-7E3A-4044-BA61-AFAF3005CE6D}" destId="{4530C315-59D1-46D5-A17B-2B950C40B76F}" srcOrd="1" destOrd="0" presId="urn:microsoft.com/office/officeart/2008/layout/LinedList"/>
    <dgm:cxn modelId="{1B176276-64B8-49F5-90A0-CE40BE1ED4CE}" type="presParOf" srcId="{696F344F-B670-4B19-8E9F-3A841C241493}" destId="{9DEB73E7-86F1-4E78-A633-9F332D7D8122}" srcOrd="2" destOrd="0" presId="urn:microsoft.com/office/officeart/2008/layout/LinedList"/>
    <dgm:cxn modelId="{68B217D3-D26B-4053-862C-BCC3A90861F9}" type="presParOf" srcId="{696F344F-B670-4B19-8E9F-3A841C241493}" destId="{64B4A848-9B7F-4BA4-B82E-4CDEF8A11A22}" srcOrd="3" destOrd="0" presId="urn:microsoft.com/office/officeart/2008/layout/LinedList"/>
    <dgm:cxn modelId="{F8800E3B-C0D4-4993-A552-9C473391FEB5}" type="presParOf" srcId="{64B4A848-9B7F-4BA4-B82E-4CDEF8A11A22}" destId="{FA293DCA-D295-43BF-BC82-68E08FF7CD57}" srcOrd="0" destOrd="0" presId="urn:microsoft.com/office/officeart/2008/layout/LinedList"/>
    <dgm:cxn modelId="{07F33E46-535E-49B4-8B0C-74CB6C9F6A2A}" type="presParOf" srcId="{64B4A848-9B7F-4BA4-B82E-4CDEF8A11A22}" destId="{72A3083F-00BC-4B73-9145-A5325CA7D352}" srcOrd="1" destOrd="0" presId="urn:microsoft.com/office/officeart/2008/layout/LinedList"/>
    <dgm:cxn modelId="{3CF17EF5-285D-4D5A-B9E8-595683803525}" type="presParOf" srcId="{696F344F-B670-4B19-8E9F-3A841C241493}" destId="{C28F2768-F0D0-406C-81B9-9D905FDE772F}" srcOrd="4" destOrd="0" presId="urn:microsoft.com/office/officeart/2008/layout/LinedList"/>
    <dgm:cxn modelId="{36B52DC3-74DE-43C3-9552-78CEAE5A4865}" type="presParOf" srcId="{696F344F-B670-4B19-8E9F-3A841C241493}" destId="{B8DA45B0-4B01-4DED-9FA5-C60657E5C27C}" srcOrd="5" destOrd="0" presId="urn:microsoft.com/office/officeart/2008/layout/LinedList"/>
    <dgm:cxn modelId="{22A3D755-BF27-4884-8B65-BDA8D3D0AD5C}" type="presParOf" srcId="{B8DA45B0-4B01-4DED-9FA5-C60657E5C27C}" destId="{4D892836-23EE-427B-A013-40B4D760DF05}" srcOrd="0" destOrd="0" presId="urn:microsoft.com/office/officeart/2008/layout/LinedList"/>
    <dgm:cxn modelId="{D4B49682-CF11-4C44-B106-1C9ABDC5641D}" type="presParOf" srcId="{B8DA45B0-4B01-4DED-9FA5-C60657E5C27C}" destId="{6A44780B-604C-4062-9E22-B0569B1AFE92}" srcOrd="1" destOrd="0" presId="urn:microsoft.com/office/officeart/2008/layout/LinedList"/>
    <dgm:cxn modelId="{17A71DA6-8E7A-499F-920F-D846CCCF6A87}" type="presParOf" srcId="{696F344F-B670-4B19-8E9F-3A841C241493}" destId="{6DA2792C-A1A6-40AD-83D1-AA06612FC32D}" srcOrd="6" destOrd="0" presId="urn:microsoft.com/office/officeart/2008/layout/LinedList"/>
    <dgm:cxn modelId="{8DAA8FD3-7531-4F77-8DAC-EB1A945560C1}" type="presParOf" srcId="{696F344F-B670-4B19-8E9F-3A841C241493}" destId="{02681F70-9D92-4F86-93A8-8D212EA3B3F3}" srcOrd="7" destOrd="0" presId="urn:microsoft.com/office/officeart/2008/layout/LinedList"/>
    <dgm:cxn modelId="{759B3370-9B05-4D0A-93E0-C39CA23D7104}" type="presParOf" srcId="{02681F70-9D92-4F86-93A8-8D212EA3B3F3}" destId="{B5CE1509-6E0B-4E15-8574-8D10FEDEBA0C}" srcOrd="0" destOrd="0" presId="urn:microsoft.com/office/officeart/2008/layout/LinedList"/>
    <dgm:cxn modelId="{93FBB100-FE6D-4492-A68D-C826183DC516}" type="presParOf" srcId="{02681F70-9D92-4F86-93A8-8D212EA3B3F3}" destId="{EA69C2F0-B944-4900-B37A-2437B7115C6C}" srcOrd="1" destOrd="0" presId="urn:microsoft.com/office/officeart/2008/layout/LinedList"/>
    <dgm:cxn modelId="{6C75024F-3B61-401A-AF6A-0AFD98FB3FB8}" type="presParOf" srcId="{696F344F-B670-4B19-8E9F-3A841C241493}" destId="{C448C84C-748D-4A7D-B004-52BF49C536CB}" srcOrd="8" destOrd="0" presId="urn:microsoft.com/office/officeart/2008/layout/LinedList"/>
    <dgm:cxn modelId="{0A79E0F6-4E5D-4968-9365-E47CCD8E0429}" type="presParOf" srcId="{696F344F-B670-4B19-8E9F-3A841C241493}" destId="{577C5903-6C2F-4FAA-BB2B-B6C2B588EFB2}" srcOrd="9" destOrd="0" presId="urn:microsoft.com/office/officeart/2008/layout/LinedList"/>
    <dgm:cxn modelId="{99565C70-AA51-490D-BFB8-3FF59B1FBC52}" type="presParOf" srcId="{577C5903-6C2F-4FAA-BB2B-B6C2B588EFB2}" destId="{FE90AADE-C685-4E88-B321-77B0330BB6CE}" srcOrd="0" destOrd="0" presId="urn:microsoft.com/office/officeart/2008/layout/LinedList"/>
    <dgm:cxn modelId="{6951828C-B5F6-49B6-AD73-CEFF2AEC38FC}" type="presParOf" srcId="{577C5903-6C2F-4FAA-BB2B-B6C2B588EFB2}" destId="{CE0DF5B3-1436-440C-81DC-AD0A42AA9805}" srcOrd="1" destOrd="0" presId="urn:microsoft.com/office/officeart/2008/layout/LinedList"/>
    <dgm:cxn modelId="{BE4DE698-EE59-4F22-8721-CD9F15E5A145}" type="presParOf" srcId="{696F344F-B670-4B19-8E9F-3A841C241493}" destId="{7662B870-40B3-459C-87BB-0A7C6CE6694D}" srcOrd="10" destOrd="0" presId="urn:microsoft.com/office/officeart/2008/layout/LinedList"/>
    <dgm:cxn modelId="{8AB3C263-8B97-46EE-8927-38874008F6A6}" type="presParOf" srcId="{696F344F-B670-4B19-8E9F-3A841C241493}" destId="{D6829196-FE1E-4468-BE4B-0AB64713F888}" srcOrd="11" destOrd="0" presId="urn:microsoft.com/office/officeart/2008/layout/LinedList"/>
    <dgm:cxn modelId="{4D705CE1-89F7-4CC3-A411-A6797173CE15}" type="presParOf" srcId="{D6829196-FE1E-4468-BE4B-0AB64713F888}" destId="{AAD4C672-0AA5-4350-A953-3DEC6F328D6D}" srcOrd="0" destOrd="0" presId="urn:microsoft.com/office/officeart/2008/layout/LinedList"/>
    <dgm:cxn modelId="{B51A68B5-785D-4D08-84C9-9CD4EC5F0A68}" type="presParOf" srcId="{D6829196-FE1E-4468-BE4B-0AB64713F888}" destId="{342CE373-D450-4EF1-91AA-0645116B77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287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What is VR? </a:t>
          </a:r>
          <a:endParaRPr lang="en-US" sz="4500" kern="1200" dirty="0"/>
        </a:p>
      </dsp:txBody>
      <dsp:txXfrm>
        <a:off x="0" y="2873"/>
        <a:ext cx="6513603" cy="979946"/>
      </dsp:txXfrm>
    </dsp:sp>
    <dsp:sp modelId="{DFAE0B9B-BB88-4933-A5E8-52E17FD1DD80}">
      <dsp:nvSpPr>
        <dsp:cNvPr id="0" name=""/>
        <dsp:cNvSpPr/>
      </dsp:nvSpPr>
      <dsp:spPr>
        <a:xfrm>
          <a:off x="0" y="982820"/>
          <a:ext cx="6513603"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3088E43-DBDC-44CC-B6DC-B142C6890B78}">
      <dsp:nvSpPr>
        <dsp:cNvPr id="0" name=""/>
        <dsp:cNvSpPr/>
      </dsp:nvSpPr>
      <dsp:spPr>
        <a:xfrm>
          <a:off x="0" y="982820"/>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Using VR for learning</a:t>
          </a:r>
        </a:p>
      </dsp:txBody>
      <dsp:txXfrm>
        <a:off x="0" y="982820"/>
        <a:ext cx="6513603" cy="979946"/>
      </dsp:txXfrm>
    </dsp:sp>
    <dsp:sp modelId="{2C9E905B-5004-4FD6-8278-775F459D4046}">
      <dsp:nvSpPr>
        <dsp:cNvPr id="0" name=""/>
        <dsp:cNvSpPr/>
      </dsp:nvSpPr>
      <dsp:spPr>
        <a:xfrm>
          <a:off x="0" y="1962766"/>
          <a:ext cx="6513603"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1962766"/>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Building the experience</a:t>
          </a:r>
        </a:p>
      </dsp:txBody>
      <dsp:txXfrm>
        <a:off x="0" y="1962766"/>
        <a:ext cx="6513603" cy="979946"/>
      </dsp:txXfrm>
    </dsp:sp>
    <dsp:sp modelId="{07E0D6F0-EA39-4488-8A4D-311AAAB6CF02}">
      <dsp:nvSpPr>
        <dsp:cNvPr id="0" name=""/>
        <dsp:cNvSpPr/>
      </dsp:nvSpPr>
      <dsp:spPr>
        <a:xfrm>
          <a:off x="0" y="2942713"/>
          <a:ext cx="6513603"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67022C-5373-4CD4-AE43-141A7A325EC7}">
      <dsp:nvSpPr>
        <dsp:cNvPr id="0" name=""/>
        <dsp:cNvSpPr/>
      </dsp:nvSpPr>
      <dsp:spPr>
        <a:xfrm>
          <a:off x="0" y="294271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Experimental design</a:t>
          </a:r>
        </a:p>
      </dsp:txBody>
      <dsp:txXfrm>
        <a:off x="0" y="2942713"/>
        <a:ext cx="6513603" cy="979946"/>
      </dsp:txXfrm>
    </dsp:sp>
    <dsp:sp modelId="{D4CD6FCF-0F0F-4F4F-B37B-34FC64B300FA}">
      <dsp:nvSpPr>
        <dsp:cNvPr id="0" name=""/>
        <dsp:cNvSpPr/>
      </dsp:nvSpPr>
      <dsp:spPr>
        <a:xfrm>
          <a:off x="0" y="3922659"/>
          <a:ext cx="6513603"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8938F58-2ACA-4AE5-ACDD-89BB44FAFF5D}">
      <dsp:nvSpPr>
        <dsp:cNvPr id="0" name=""/>
        <dsp:cNvSpPr/>
      </dsp:nvSpPr>
      <dsp:spPr>
        <a:xfrm>
          <a:off x="0" y="3922659"/>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Results</a:t>
          </a:r>
        </a:p>
      </dsp:txBody>
      <dsp:txXfrm>
        <a:off x="0" y="3922659"/>
        <a:ext cx="6513603" cy="979946"/>
      </dsp:txXfrm>
    </dsp:sp>
    <dsp:sp modelId="{4DA90AD7-B004-4D61-AD86-8ECF6945D248}">
      <dsp:nvSpPr>
        <dsp:cNvPr id="0" name=""/>
        <dsp:cNvSpPr/>
      </dsp:nvSpPr>
      <dsp:spPr>
        <a:xfrm>
          <a:off x="0" y="4902605"/>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BBB785D-748F-4085-A662-F2C72E793E6A}">
      <dsp:nvSpPr>
        <dsp:cNvPr id="0" name=""/>
        <dsp:cNvSpPr/>
      </dsp:nvSpPr>
      <dsp:spPr>
        <a:xfrm>
          <a:off x="0" y="4902605"/>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cs typeface="Calibri Light"/>
            </a:rPr>
            <a:t>Conclusions</a:t>
          </a:r>
        </a:p>
      </dsp:txBody>
      <dsp:txXfrm>
        <a:off x="0" y="4902605"/>
        <a:ext cx="6513603" cy="9799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D4C06-452C-4460-84BB-8D3E5C7BDC92}">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6A0443F-169D-4EEA-9904-F4E85EC8E88E}">
      <dsp:nvSpPr>
        <dsp:cNvPr id="0" name=""/>
        <dsp:cNvSpPr/>
      </dsp:nvSpPr>
      <dsp:spPr>
        <a:xfrm>
          <a:off x="0" y="287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rgbClr val="0563C1"/>
              </a:solidFill>
              <a:latin typeface="Calibri Light"/>
              <a:cs typeface="Arial"/>
              <a:hlinkClick xmlns:r="http://schemas.openxmlformats.org/officeDocument/2006/relationships" r:id="rId1"/>
            </a:rPr>
            <a:t>https://commons.wikimedia.org/wiki/File:Sensorama-morton-heilig-virtual-reality-headset.jpg</a:t>
          </a:r>
          <a:r>
            <a:rPr lang="en-US" sz="1600" kern="1200" dirty="0">
              <a:solidFill>
                <a:srgbClr val="010000"/>
              </a:solidFill>
              <a:latin typeface="Calibri Light"/>
              <a:cs typeface="Arial"/>
            </a:rPr>
            <a:t> , </a:t>
          </a:r>
          <a:endParaRPr lang="en-US" sz="1600" kern="1200" dirty="0"/>
        </a:p>
      </dsp:txBody>
      <dsp:txXfrm>
        <a:off x="0" y="2873"/>
        <a:ext cx="6513603" cy="979946"/>
      </dsp:txXfrm>
    </dsp:sp>
    <dsp:sp modelId="{9DEB73E7-86F1-4E78-A633-9F332D7D8122}">
      <dsp:nvSpPr>
        <dsp:cNvPr id="0" name=""/>
        <dsp:cNvSpPr/>
      </dsp:nvSpPr>
      <dsp:spPr>
        <a:xfrm>
          <a:off x="0" y="982820"/>
          <a:ext cx="6513603"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293DCA-D295-43BF-BC82-68E08FF7CD57}">
      <dsp:nvSpPr>
        <dsp:cNvPr id="0" name=""/>
        <dsp:cNvSpPr/>
      </dsp:nvSpPr>
      <dsp:spPr>
        <a:xfrm>
          <a:off x="0" y="982820"/>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rgbClr val="0563C1"/>
              </a:solidFill>
              <a:latin typeface="Calibri Light"/>
              <a:cs typeface="Arial"/>
              <a:hlinkClick xmlns:r="http://schemas.openxmlformats.org/officeDocument/2006/relationships" r:id="rId2"/>
            </a:rPr>
            <a:t>https://sco.wikipedia.org/wiki/Virtual_reality</a:t>
          </a:r>
          <a:r>
            <a:rPr lang="en-US" sz="1600" kern="1200" dirty="0">
              <a:solidFill>
                <a:srgbClr val="010000"/>
              </a:solidFill>
              <a:latin typeface="Calibri Light"/>
              <a:cs typeface="Arial"/>
            </a:rPr>
            <a:t> </a:t>
          </a:r>
          <a:r>
            <a:rPr lang="en-US" sz="1600" kern="1200" dirty="0">
              <a:latin typeface="Calibri Light"/>
              <a:cs typeface="Arial"/>
            </a:rPr>
            <a:t>​</a:t>
          </a:r>
          <a:endParaRPr lang="en-US" sz="1600" kern="1200" dirty="0"/>
        </a:p>
      </dsp:txBody>
      <dsp:txXfrm>
        <a:off x="0" y="982820"/>
        <a:ext cx="6513603" cy="979946"/>
      </dsp:txXfrm>
    </dsp:sp>
    <dsp:sp modelId="{C28F2768-F0D0-406C-81B9-9D905FDE772F}">
      <dsp:nvSpPr>
        <dsp:cNvPr id="0" name=""/>
        <dsp:cNvSpPr/>
      </dsp:nvSpPr>
      <dsp:spPr>
        <a:xfrm>
          <a:off x="0" y="1962766"/>
          <a:ext cx="6513603"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D892836-23EE-427B-A013-40B4D760DF05}">
      <dsp:nvSpPr>
        <dsp:cNvPr id="0" name=""/>
        <dsp:cNvSpPr/>
      </dsp:nvSpPr>
      <dsp:spPr>
        <a:xfrm>
          <a:off x="0" y="1962766"/>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rgbClr val="0563C1"/>
              </a:solidFill>
              <a:latin typeface="Calibri Light"/>
              <a:cs typeface="Arial"/>
              <a:hlinkClick xmlns:r="http://schemas.openxmlformats.org/officeDocument/2006/relationships" r:id="rId3"/>
            </a:rPr>
            <a:t>https://www.af.mil/News/Article-Display/Article/1414771/researchers-test-virtual-reality-adaptive-flight-training-study/</a:t>
          </a:r>
          <a:r>
            <a:rPr lang="en-US" sz="1600" kern="1200" dirty="0">
              <a:latin typeface="Calibri Light"/>
              <a:cs typeface="Arial"/>
            </a:rPr>
            <a:t>​</a:t>
          </a:r>
          <a:endParaRPr lang="en-US" sz="1600" kern="1200" dirty="0"/>
        </a:p>
      </dsp:txBody>
      <dsp:txXfrm>
        <a:off x="0" y="1962766"/>
        <a:ext cx="6513603" cy="979946"/>
      </dsp:txXfrm>
    </dsp:sp>
    <dsp:sp modelId="{7A222C41-673D-498B-A1E2-5964CEF60F77}">
      <dsp:nvSpPr>
        <dsp:cNvPr id="0" name=""/>
        <dsp:cNvSpPr/>
      </dsp:nvSpPr>
      <dsp:spPr>
        <a:xfrm>
          <a:off x="0" y="2942713"/>
          <a:ext cx="6513603"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C5CF5B2-0EE2-484C-978A-3541B187576F}">
      <dsp:nvSpPr>
        <dsp:cNvPr id="0" name=""/>
        <dsp:cNvSpPr/>
      </dsp:nvSpPr>
      <dsp:spPr>
        <a:xfrm>
          <a:off x="0" y="294271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hlinkClick xmlns:r="http://schemas.openxmlformats.org/officeDocument/2006/relationships" r:id="rId4"/>
            </a:rPr>
            <a:t>https://www.virtualiteach.com/single-post/2019/03/31/5-Key-Barriers-to-VR-Adoption</a:t>
          </a:r>
          <a:endParaRPr lang="en-US" sz="1600" kern="1200" dirty="0"/>
        </a:p>
      </dsp:txBody>
      <dsp:txXfrm>
        <a:off x="0" y="2942713"/>
        <a:ext cx="6513603" cy="979946"/>
      </dsp:txXfrm>
    </dsp:sp>
    <dsp:sp modelId="{5F287005-96C5-4F02-A958-29C8BFA2762C}">
      <dsp:nvSpPr>
        <dsp:cNvPr id="0" name=""/>
        <dsp:cNvSpPr/>
      </dsp:nvSpPr>
      <dsp:spPr>
        <a:xfrm>
          <a:off x="0" y="3922659"/>
          <a:ext cx="6513603"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040FF65-0A09-4B0D-8DFE-E85C2E46F911}">
      <dsp:nvSpPr>
        <dsp:cNvPr id="0" name=""/>
        <dsp:cNvSpPr/>
      </dsp:nvSpPr>
      <dsp:spPr>
        <a:xfrm>
          <a:off x="0" y="3922659"/>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Madden, J., Won, A., Schuldt, J., Kim, B., </a:t>
          </a:r>
          <a:r>
            <a:rPr lang="en-US" sz="1400" kern="1200" dirty="0" err="1"/>
            <a:t>Pandita</a:t>
          </a:r>
          <a:r>
            <a:rPr lang="en-US" sz="1400" kern="1200" dirty="0"/>
            <a:t>, S., Sun, Y., Stone, T., &amp; Holmes, N. (2018, August 1-2). Virtual Reality as a Teaching Tool for Moon Phases and Beyond. Paper presented at Physics Education Research Conference 2018, Washington, DC. Retrieved April 3, 2019, from https://www.compadre.org/Repository/document/ServeFile.cfm?ID=14819&amp;DocID=496 6</a:t>
          </a:r>
        </a:p>
      </dsp:txBody>
      <dsp:txXfrm>
        <a:off x="0" y="3922659"/>
        <a:ext cx="6513603" cy="979946"/>
      </dsp:txXfrm>
    </dsp:sp>
    <dsp:sp modelId="{E0CD15AB-F600-4996-A4C3-D25264E80DD9}">
      <dsp:nvSpPr>
        <dsp:cNvPr id="0" name=""/>
        <dsp:cNvSpPr/>
      </dsp:nvSpPr>
      <dsp:spPr>
        <a:xfrm>
          <a:off x="0" y="4902605"/>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9FA0B00-4177-41C5-87E3-4162FB34A195}">
      <dsp:nvSpPr>
        <dsp:cNvPr id="0" name=""/>
        <dsp:cNvSpPr/>
      </dsp:nvSpPr>
      <dsp:spPr>
        <a:xfrm>
          <a:off x="0" y="4905479"/>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dirty="0">
            <a:latin typeface="Calibri Light"/>
            <a:cs typeface="Arial"/>
          </a:endParaRPr>
        </a:p>
        <a:p>
          <a:pPr marL="0" lvl="0" indent="0" algn="l" defTabSz="622300">
            <a:lnSpc>
              <a:spcPct val="90000"/>
            </a:lnSpc>
            <a:spcBef>
              <a:spcPct val="0"/>
            </a:spcBef>
            <a:spcAft>
              <a:spcPct val="35000"/>
            </a:spcAft>
            <a:buNone/>
          </a:pPr>
          <a:r>
            <a:rPr lang="en-US" sz="1400" kern="1200" dirty="0" err="1">
              <a:latin typeface="Calibri Light"/>
              <a:cs typeface="Arial"/>
            </a:rPr>
            <a:t>Allcoat</a:t>
          </a:r>
          <a:r>
            <a:rPr lang="en-US" sz="1400" kern="1200" dirty="0">
              <a:latin typeface="Calibri Light"/>
              <a:cs typeface="Arial"/>
            </a:rPr>
            <a:t>, D., &amp; A. von </a:t>
          </a:r>
          <a:r>
            <a:rPr lang="en-US" sz="1400" kern="1200" dirty="0" err="1">
              <a:latin typeface="Calibri Light"/>
              <a:cs typeface="Arial"/>
            </a:rPr>
            <a:t>Muhlenen</a:t>
          </a:r>
          <a:r>
            <a:rPr lang="en-US" sz="1400" kern="1200" dirty="0">
              <a:latin typeface="Calibri Light"/>
              <a:cs typeface="Arial"/>
            </a:rPr>
            <a:t>. (2018) Learning in virtual reality: Effects on performance, emotion and engagement. Research in Learning Technology. 26:2140</a:t>
          </a:r>
        </a:p>
        <a:p>
          <a:pPr marL="0" lvl="0" indent="0" algn="l" defTabSz="622300">
            <a:lnSpc>
              <a:spcPct val="90000"/>
            </a:lnSpc>
            <a:spcBef>
              <a:spcPct val="0"/>
            </a:spcBef>
            <a:spcAft>
              <a:spcPct val="35000"/>
            </a:spcAft>
            <a:buNone/>
          </a:pPr>
          <a:endParaRPr lang="en-US" sz="1400" kern="1200" dirty="0"/>
        </a:p>
      </dsp:txBody>
      <dsp:txXfrm>
        <a:off x="0" y="4905479"/>
        <a:ext cx="6513603" cy="979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Expensive</a:t>
          </a:r>
        </a:p>
      </dsp:txBody>
      <dsp:txXfrm>
        <a:off x="0" y="0"/>
        <a:ext cx="6513603" cy="1471356"/>
      </dsp:txXfrm>
    </dsp:sp>
    <dsp:sp modelId="{D3288C78-FB45-4AA7-9F64-68BAE2273E56}">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EBEF66-ED77-4E76-9F6B-F7569EB1F0B2}">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Dangerous</a:t>
          </a:r>
        </a:p>
      </dsp:txBody>
      <dsp:txXfrm>
        <a:off x="0" y="1471356"/>
        <a:ext cx="6513603" cy="1471356"/>
      </dsp:txXfrm>
    </dsp:sp>
    <dsp:sp modelId="{2C9E905B-5004-4FD6-8278-775F459D4046}">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cs typeface="Calibri Light"/>
            </a:rPr>
            <a:t>Impossible</a:t>
          </a:r>
        </a:p>
      </dsp:txBody>
      <dsp:txXfrm>
        <a:off x="0" y="2942713"/>
        <a:ext cx="6513603" cy="1471356"/>
      </dsp:txXfrm>
    </dsp:sp>
    <dsp:sp modelId="{07E0D6F0-EA39-4488-8A4D-311AAAB6CF02}">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67022C-5373-4CD4-AE43-141A7A325EC7}">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cs typeface="Calibri Light"/>
            </a:rPr>
            <a:t>Rare</a:t>
          </a:r>
        </a:p>
      </dsp:txBody>
      <dsp:txXfrm>
        <a:off x="0" y="4414069"/>
        <a:ext cx="6513603" cy="14713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Text, Video, VR</a:t>
          </a:r>
        </a:p>
      </dsp:txBody>
      <dsp:txXfrm>
        <a:off x="0" y="0"/>
        <a:ext cx="6513603" cy="1471356"/>
      </dsp:txXfrm>
    </dsp:sp>
    <dsp:sp modelId="{D3288C78-FB45-4AA7-9F64-68BAE2273E56}">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EBEF66-ED77-4E76-9F6B-F7569EB1F0B2}">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Pre: 25%, 28%, 28% </a:t>
          </a:r>
        </a:p>
      </dsp:txBody>
      <dsp:txXfrm>
        <a:off x="0" y="1471356"/>
        <a:ext cx="6513603" cy="1471356"/>
      </dsp:txXfrm>
    </dsp:sp>
    <dsp:sp modelId="{2C9E905B-5004-4FD6-8278-775F459D4046}">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Post: 50%, 43%, 57%</a:t>
          </a:r>
        </a:p>
      </dsp:txBody>
      <dsp:txXfrm>
        <a:off x="0" y="2942713"/>
        <a:ext cx="6513603" cy="1471356"/>
      </dsp:txXfrm>
    </dsp:sp>
    <dsp:sp modelId="{02A7ED01-85C4-4CB5-B4C9-1E23B2C2E1A2}">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179CF80-A3D4-4FB6-B2F8-231985C78480}">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VR and textbook better than video</a:t>
          </a:r>
        </a:p>
      </dsp:txBody>
      <dsp:txXfrm>
        <a:off x="0" y="4414069"/>
        <a:ext cx="6513603" cy="1471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2873"/>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t>Pre: 36% </a:t>
          </a:r>
        </a:p>
      </dsp:txBody>
      <dsp:txXfrm>
        <a:off x="0" y="2873"/>
        <a:ext cx="6513603" cy="1959892"/>
      </dsp:txXfrm>
    </dsp:sp>
    <dsp:sp modelId="{D3288C78-FB45-4AA7-9F64-68BAE2273E56}">
      <dsp:nvSpPr>
        <dsp:cNvPr id="0" name=""/>
        <dsp:cNvSpPr/>
      </dsp:nvSpPr>
      <dsp:spPr>
        <a:xfrm>
          <a:off x="0" y="1962766"/>
          <a:ext cx="6513603"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EBEF66-ED77-4E76-9F6B-F7569EB1F0B2}">
      <dsp:nvSpPr>
        <dsp:cNvPr id="0" name=""/>
        <dsp:cNvSpPr/>
      </dsp:nvSpPr>
      <dsp:spPr>
        <a:xfrm>
          <a:off x="0" y="1962766"/>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t>Post: 58%</a:t>
          </a:r>
        </a:p>
      </dsp:txBody>
      <dsp:txXfrm>
        <a:off x="0" y="1962766"/>
        <a:ext cx="6513603" cy="1959892"/>
      </dsp:txXfrm>
    </dsp:sp>
    <dsp:sp modelId="{2C9E905B-5004-4FD6-8278-775F459D4046}">
      <dsp:nvSpPr>
        <dsp:cNvPr id="0" name=""/>
        <dsp:cNvSpPr/>
      </dsp:nvSpPr>
      <dsp:spPr>
        <a:xfrm>
          <a:off x="0" y="392265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3922659"/>
          <a:ext cx="6513603" cy="1959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0" tIns="209550" rIns="209550" bIns="209550" numCol="1" spcCol="1270" anchor="t" anchorCtr="0">
          <a:noAutofit/>
        </a:bodyPr>
        <a:lstStyle/>
        <a:p>
          <a:pPr marL="0" lvl="0" indent="0" algn="l" defTabSz="2444750">
            <a:lnSpc>
              <a:spcPct val="90000"/>
            </a:lnSpc>
            <a:spcBef>
              <a:spcPct val="0"/>
            </a:spcBef>
            <a:spcAft>
              <a:spcPct val="35000"/>
            </a:spcAft>
            <a:buNone/>
          </a:pPr>
          <a:r>
            <a:rPr lang="en-US" sz="5500" kern="1200" dirty="0">
              <a:cs typeface="Calibri Light"/>
            </a:rPr>
            <a:t>No significant difference</a:t>
          </a:r>
        </a:p>
      </dsp:txBody>
      <dsp:txXfrm>
        <a:off x="0" y="3922659"/>
        <a:ext cx="6513603" cy="19598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Training-Physical</a:t>
          </a:r>
        </a:p>
      </dsp:txBody>
      <dsp:txXfrm>
        <a:off x="0" y="0"/>
        <a:ext cx="6513603" cy="1471356"/>
      </dsp:txXfrm>
    </dsp:sp>
    <dsp:sp modelId="{D3288C78-FB45-4AA7-9F64-68BAE2273E56}">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EBEF66-ED77-4E76-9F6B-F7569EB1F0B2}">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err="1"/>
            <a:t>Visualising</a:t>
          </a:r>
          <a:r>
            <a:rPr lang="en-US" sz="4100" kern="1200" dirty="0"/>
            <a:t> content (i.e. Chemistry)</a:t>
          </a:r>
        </a:p>
      </dsp:txBody>
      <dsp:txXfrm>
        <a:off x="0" y="1471356"/>
        <a:ext cx="6513603" cy="1471356"/>
      </dsp:txXfrm>
    </dsp:sp>
    <dsp:sp modelId="{2C9E905B-5004-4FD6-8278-775F459D4046}">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Spatial</a:t>
          </a:r>
        </a:p>
      </dsp:txBody>
      <dsp:txXfrm>
        <a:off x="0" y="2942713"/>
        <a:ext cx="6513603" cy="1471356"/>
      </dsp:txXfrm>
    </dsp:sp>
    <dsp:sp modelId="{07E0D6F0-EA39-4488-8A4D-311AAAB6CF02}">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67022C-5373-4CD4-AE43-141A7A325EC7}">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Dynamic</a:t>
          </a:r>
        </a:p>
      </dsp:txBody>
      <dsp:txXfrm>
        <a:off x="0" y="4414069"/>
        <a:ext cx="6513603" cy="14713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Physical Effects (i.e. eye strain, motion sickness)</a:t>
          </a:r>
        </a:p>
      </dsp:txBody>
      <dsp:txXfrm>
        <a:off x="0" y="0"/>
        <a:ext cx="6513603" cy="1471356"/>
      </dsp:txXfrm>
    </dsp:sp>
    <dsp:sp modelId="{D3288C78-FB45-4AA7-9F64-68BAE2273E56}">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5EBEF66-ED77-4E76-9F6B-F7569EB1F0B2}">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Cost</a:t>
          </a:r>
        </a:p>
      </dsp:txBody>
      <dsp:txXfrm>
        <a:off x="0" y="1471356"/>
        <a:ext cx="6513603" cy="1471356"/>
      </dsp:txXfrm>
    </dsp:sp>
    <dsp:sp modelId="{2C9E905B-5004-4FD6-8278-775F459D4046}">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DF7F58-CC36-4A6A-A037-491E35F2A996}">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No Guidelines/Best Practices</a:t>
          </a:r>
        </a:p>
      </dsp:txBody>
      <dsp:txXfrm>
        <a:off x="0" y="2942713"/>
        <a:ext cx="6513603" cy="1471356"/>
      </dsp:txXfrm>
    </dsp:sp>
    <dsp:sp modelId="{07E0D6F0-EA39-4488-8A4D-311AAAB6CF02}">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67022C-5373-4CD4-AE43-141A7A325EC7}">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cs typeface="Calibri Light"/>
            </a:rPr>
            <a:t>Making content fit an experience</a:t>
          </a:r>
        </a:p>
      </dsp:txBody>
      <dsp:txXfrm>
        <a:off x="0" y="4414069"/>
        <a:ext cx="6513603" cy="14713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E-Learning and Experiential Learning </a:t>
          </a:r>
        </a:p>
      </dsp:txBody>
      <dsp:txXfrm>
        <a:off x="0" y="0"/>
        <a:ext cx="6513603" cy="1471356"/>
      </dsp:txXfrm>
    </dsp:sp>
    <dsp:sp modelId="{FA64BF2B-AE2C-46B3-A8E7-6A975A722722}">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789FA8-7CFA-4757-8334-0B4A53D82C15}">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Voice of Mithras telling participants information</a:t>
          </a:r>
        </a:p>
      </dsp:txBody>
      <dsp:txXfrm>
        <a:off x="0" y="1471356"/>
        <a:ext cx="6513603" cy="1471356"/>
      </dsp:txXfrm>
    </dsp:sp>
    <dsp:sp modelId="{673DA700-46B8-406E-BC6A-F13DACE1073B}">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615C70-A354-4210-A199-63E085590063}">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Light</a:t>
          </a:r>
          <a:r>
            <a:rPr lang="en-US" sz="4100" kern="1200" baseline="0" dirty="0"/>
            <a:t> the torches for upcoming ceremony</a:t>
          </a:r>
          <a:endParaRPr lang="en-US" sz="4100" kern="1200" dirty="0"/>
        </a:p>
      </dsp:txBody>
      <dsp:txXfrm>
        <a:off x="0" y="2942713"/>
        <a:ext cx="6513603" cy="1471356"/>
      </dsp:txXfrm>
    </dsp:sp>
    <dsp:sp modelId="{8940C862-1076-4F4C-B31E-D2D2AC25C5CA}">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14E919-F088-4EFC-A85B-61BF814F3AFC}">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Ability to move freely and grab objects</a:t>
          </a:r>
        </a:p>
      </dsp:txBody>
      <dsp:txXfrm>
        <a:off x="0" y="4414069"/>
        <a:ext cx="6513603" cy="1471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D5D2C-455B-4D19-9FBB-035A7FCE1B34}">
      <dsp:nvSpPr>
        <dsp:cNvPr id="0" name=""/>
        <dsp:cNvSpPr/>
      </dsp:nvSpPr>
      <dsp:spPr>
        <a:xfrm>
          <a:off x="0" y="0"/>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8A2C20-744C-41D2-8AD2-C4FC20B0036F}">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Pseudo-Longitudinal, Between Subjects Design</a:t>
          </a:r>
        </a:p>
      </dsp:txBody>
      <dsp:txXfrm>
        <a:off x="0" y="0"/>
        <a:ext cx="6513603" cy="1471356"/>
      </dsp:txXfrm>
    </dsp:sp>
    <dsp:sp modelId="{FA64BF2B-AE2C-46B3-A8E7-6A975A722722}">
      <dsp:nvSpPr>
        <dsp:cNvPr id="0" name=""/>
        <dsp:cNvSpPr/>
      </dsp:nvSpPr>
      <dsp:spPr>
        <a:xfrm>
          <a:off x="0" y="1471356"/>
          <a:ext cx="6513603" cy="0"/>
        </a:xfrm>
        <a:prstGeom prst="lin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B789FA8-7CFA-4757-8334-0B4A53D82C15}">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Independent Variable: Time the Learning Questionnaire was Distributed.</a:t>
          </a:r>
        </a:p>
      </dsp:txBody>
      <dsp:txXfrm>
        <a:off x="0" y="1471356"/>
        <a:ext cx="6513603" cy="1471356"/>
      </dsp:txXfrm>
    </dsp:sp>
    <dsp:sp modelId="{673DA700-46B8-406E-BC6A-F13DACE1073B}">
      <dsp:nvSpPr>
        <dsp:cNvPr id="0" name=""/>
        <dsp:cNvSpPr/>
      </dsp:nvSpPr>
      <dsp:spPr>
        <a:xfrm>
          <a:off x="0" y="2942712"/>
          <a:ext cx="6513603" cy="0"/>
        </a:xfrm>
        <a:prstGeom prst="lin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615C70-A354-4210-A199-63E085590063}">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Dependent Variable: Participant Score on the Questionnaire.</a:t>
          </a:r>
        </a:p>
      </dsp:txBody>
      <dsp:txXfrm>
        <a:off x="0" y="2942713"/>
        <a:ext cx="6513603" cy="1471356"/>
      </dsp:txXfrm>
    </dsp:sp>
    <dsp:sp modelId="{8940C862-1076-4F4C-B31E-D2D2AC25C5CA}">
      <dsp:nvSpPr>
        <dsp:cNvPr id="0" name=""/>
        <dsp:cNvSpPr/>
      </dsp:nvSpPr>
      <dsp:spPr>
        <a:xfrm>
          <a:off x="0" y="4414069"/>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14E919-F088-4EFC-A85B-61BF814F3AFC}">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Pre-Experience, Post-Experience, and Learning Questionnaires</a:t>
          </a:r>
        </a:p>
      </dsp:txBody>
      <dsp:txXfrm>
        <a:off x="0" y="4414069"/>
        <a:ext cx="6513603" cy="1471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D4C06-452C-4460-84BB-8D3E5C7BDC92}">
      <dsp:nvSpPr>
        <dsp:cNvPr id="0" name=""/>
        <dsp:cNvSpPr/>
      </dsp:nvSpPr>
      <dsp:spPr>
        <a:xfrm>
          <a:off x="0" y="2873"/>
          <a:ext cx="651360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6A0443F-169D-4EEA-9904-F4E85EC8E88E}">
      <dsp:nvSpPr>
        <dsp:cNvPr id="0" name=""/>
        <dsp:cNvSpPr/>
      </dsp:nvSpPr>
      <dsp:spPr>
        <a:xfrm>
          <a:off x="0" y="287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The story and interaction matters</a:t>
          </a:r>
        </a:p>
      </dsp:txBody>
      <dsp:txXfrm>
        <a:off x="0" y="2873"/>
        <a:ext cx="6513603" cy="979946"/>
      </dsp:txXfrm>
    </dsp:sp>
    <dsp:sp modelId="{9DEB73E7-86F1-4E78-A633-9F332D7D8122}">
      <dsp:nvSpPr>
        <dsp:cNvPr id="0" name=""/>
        <dsp:cNvSpPr/>
      </dsp:nvSpPr>
      <dsp:spPr>
        <a:xfrm>
          <a:off x="0" y="982820"/>
          <a:ext cx="6513603" cy="0"/>
        </a:xfrm>
        <a:prstGeom prst="lin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A293DCA-D295-43BF-BC82-68E08FF7CD57}">
      <dsp:nvSpPr>
        <dsp:cNvPr id="0" name=""/>
        <dsp:cNvSpPr/>
      </dsp:nvSpPr>
      <dsp:spPr>
        <a:xfrm>
          <a:off x="0" y="982820"/>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0" kern="1200" dirty="0"/>
            <a:t>Think about sensory engagement </a:t>
          </a:r>
        </a:p>
      </dsp:txBody>
      <dsp:txXfrm>
        <a:off x="0" y="982820"/>
        <a:ext cx="6513603" cy="979946"/>
      </dsp:txXfrm>
    </dsp:sp>
    <dsp:sp modelId="{C28F2768-F0D0-406C-81B9-9D905FDE772F}">
      <dsp:nvSpPr>
        <dsp:cNvPr id="0" name=""/>
        <dsp:cNvSpPr/>
      </dsp:nvSpPr>
      <dsp:spPr>
        <a:xfrm>
          <a:off x="0" y="1962766"/>
          <a:ext cx="6513603" cy="0"/>
        </a:xfrm>
        <a:prstGeom prst="lin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D892836-23EE-427B-A013-40B4D760DF05}">
      <dsp:nvSpPr>
        <dsp:cNvPr id="0" name=""/>
        <dsp:cNvSpPr/>
      </dsp:nvSpPr>
      <dsp:spPr>
        <a:xfrm>
          <a:off x="0" y="1962766"/>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Realism isn't as important</a:t>
          </a:r>
        </a:p>
      </dsp:txBody>
      <dsp:txXfrm>
        <a:off x="0" y="1962766"/>
        <a:ext cx="6513603" cy="979946"/>
      </dsp:txXfrm>
    </dsp:sp>
    <dsp:sp modelId="{6DA2792C-A1A6-40AD-83D1-AA06612FC32D}">
      <dsp:nvSpPr>
        <dsp:cNvPr id="0" name=""/>
        <dsp:cNvSpPr/>
      </dsp:nvSpPr>
      <dsp:spPr>
        <a:xfrm>
          <a:off x="0" y="2942713"/>
          <a:ext cx="6513603" cy="0"/>
        </a:xfrm>
        <a:prstGeom prst="lin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CE1509-6E0B-4E15-8574-8D10FEDEBA0C}">
      <dsp:nvSpPr>
        <dsp:cNvPr id="0" name=""/>
        <dsp:cNvSpPr/>
      </dsp:nvSpPr>
      <dsp:spPr>
        <a:xfrm>
          <a:off x="0" y="2942713"/>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kern="1200" dirty="0"/>
            <a:t>Multiple interpretations</a:t>
          </a:r>
        </a:p>
      </dsp:txBody>
      <dsp:txXfrm>
        <a:off x="0" y="2942713"/>
        <a:ext cx="6513603" cy="979946"/>
      </dsp:txXfrm>
    </dsp:sp>
    <dsp:sp modelId="{C448C84C-748D-4A7D-B004-52BF49C536CB}">
      <dsp:nvSpPr>
        <dsp:cNvPr id="0" name=""/>
        <dsp:cNvSpPr/>
      </dsp:nvSpPr>
      <dsp:spPr>
        <a:xfrm>
          <a:off x="0" y="3922659"/>
          <a:ext cx="6513603" cy="0"/>
        </a:xfrm>
        <a:prstGeom prst="lin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90AADE-C685-4E88-B321-77B0330BB6CE}">
      <dsp:nvSpPr>
        <dsp:cNvPr id="0" name=""/>
        <dsp:cNvSpPr/>
      </dsp:nvSpPr>
      <dsp:spPr>
        <a:xfrm>
          <a:off x="0" y="3922659"/>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kern="1200" dirty="0"/>
            <a:t>Show the current site and the past</a:t>
          </a:r>
        </a:p>
      </dsp:txBody>
      <dsp:txXfrm>
        <a:off x="0" y="3922659"/>
        <a:ext cx="6513603" cy="979946"/>
      </dsp:txXfrm>
    </dsp:sp>
    <dsp:sp modelId="{7662B870-40B3-459C-87BB-0A7C6CE6694D}">
      <dsp:nvSpPr>
        <dsp:cNvPr id="0" name=""/>
        <dsp:cNvSpPr/>
      </dsp:nvSpPr>
      <dsp:spPr>
        <a:xfrm>
          <a:off x="0" y="4902605"/>
          <a:ext cx="6513603"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AD4C672-0AA5-4350-A953-3DEC6F328D6D}">
      <dsp:nvSpPr>
        <dsp:cNvPr id="0" name=""/>
        <dsp:cNvSpPr/>
      </dsp:nvSpPr>
      <dsp:spPr>
        <a:xfrm>
          <a:off x="0" y="4902605"/>
          <a:ext cx="6513603" cy="97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Allow free exploration</a:t>
          </a:r>
        </a:p>
      </dsp:txBody>
      <dsp:txXfrm>
        <a:off x="0" y="4902605"/>
        <a:ext cx="6513603" cy="9799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3154F-FFFE-40A3-8591-9A777EB473AB}" type="datetimeFigureOut">
              <a:rPr lang="en-US"/>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9C324-9ECE-4A45-AFD6-91879B4DE04A}" type="slidenum">
              <a:rPr lang="en-US"/>
              <a:t>‹#›</a:t>
            </a:fld>
            <a:endParaRPr lang="en-US"/>
          </a:p>
        </p:txBody>
      </p:sp>
    </p:spTree>
    <p:extLst>
      <p:ext uri="{BB962C8B-B14F-4D97-AF65-F5344CB8AC3E}">
        <p14:creationId xmlns:p14="http://schemas.microsoft.com/office/powerpoint/2010/main" val="363127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I begin, I want to preface this talk saying that I will be talking a bit about storytelling, 3D models and (re)construction. These reconstructions, are not portraying the ancient world exactly as it would have been, rather they are reflections of current knowledge about the past and based on someone's interpretation, and in this case-my interpretation. </a:t>
            </a:r>
          </a:p>
        </p:txBody>
      </p:sp>
      <p:sp>
        <p:nvSpPr>
          <p:cNvPr id="4" name="Slide Number Placeholder 3"/>
          <p:cNvSpPr>
            <a:spLocks noGrp="1"/>
          </p:cNvSpPr>
          <p:nvPr>
            <p:ph type="sldNum" sz="quarter" idx="10"/>
          </p:nvPr>
        </p:nvSpPr>
        <p:spPr/>
        <p:txBody>
          <a:bodyPr/>
          <a:lstStyle/>
          <a:p>
            <a:fld id="{55CF02E4-5F18-46A5-BDFF-01A7A7196E7C}" type="slidenum">
              <a:rPr lang="en-GB" smtClean="0"/>
              <a:t>1</a:t>
            </a:fld>
            <a:endParaRPr lang="en-GB"/>
          </a:p>
        </p:txBody>
      </p:sp>
    </p:spTree>
    <p:extLst>
      <p:ext uri="{BB962C8B-B14F-4D97-AF65-F5344CB8AC3E}">
        <p14:creationId xmlns:p14="http://schemas.microsoft.com/office/powerpoint/2010/main" val="220592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But there are some disadvantages as well. The main two are related to health and safety and the cost. A high end VR system requires an expensive computer, and a headset totalling roughly £1,500. There also is not really any guidance for creating these experiences. We know that </a:t>
            </a:r>
            <a:r>
              <a:rPr lang="en-GB" sz="1200" kern="1200" dirty="0" err="1">
                <a:solidFill>
                  <a:schemeClr val="tx1"/>
                </a:solidFill>
                <a:effectLst/>
                <a:latin typeface="+mn-lt"/>
                <a:ea typeface="+mn-ea"/>
                <a:cs typeface="+mn-cs"/>
              </a:rPr>
              <a:t>embodiement</a:t>
            </a:r>
            <a:r>
              <a:rPr lang="en-GB" sz="1200" kern="1200" dirty="0">
                <a:solidFill>
                  <a:schemeClr val="tx1"/>
                </a:solidFill>
                <a:effectLst/>
                <a:latin typeface="+mn-lt"/>
                <a:ea typeface="+mn-ea"/>
                <a:cs typeface="+mn-cs"/>
              </a:rPr>
              <a:t> is the best, and experiential learning, but how do we show the past inside of an experience? </a:t>
            </a:r>
          </a:p>
        </p:txBody>
      </p:sp>
      <p:sp>
        <p:nvSpPr>
          <p:cNvPr id="4" name="Slide Number Placeholder 3"/>
          <p:cNvSpPr>
            <a:spLocks noGrp="1"/>
          </p:cNvSpPr>
          <p:nvPr>
            <p:ph type="sldNum" sz="quarter" idx="5"/>
          </p:nvPr>
        </p:nvSpPr>
        <p:spPr/>
        <p:txBody>
          <a:bodyPr/>
          <a:lstStyle/>
          <a:p>
            <a:fld id="{6139C324-9ECE-4A45-AFD6-91879B4DE04A}" type="slidenum">
              <a:rPr lang="en-US" smtClean="0"/>
              <a:t>10</a:t>
            </a:fld>
            <a:endParaRPr lang="en-US"/>
          </a:p>
        </p:txBody>
      </p:sp>
    </p:spTree>
    <p:extLst>
      <p:ext uri="{BB962C8B-B14F-4D97-AF65-F5344CB8AC3E}">
        <p14:creationId xmlns:p14="http://schemas.microsoft.com/office/powerpoint/2010/main" val="396337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order to look at this question, I decided to create an experience of the Temple to Mithras at Carrawburgh to see if people can learn from the VR experience. The reason I chose this site is because, the first time I went there, the </a:t>
            </a:r>
            <a:r>
              <a:rPr lang="en-GB" sz="1200" kern="1200" dirty="0" err="1">
                <a:solidFill>
                  <a:schemeClr val="tx1"/>
                </a:solidFill>
                <a:effectLst/>
                <a:latin typeface="+mn-lt"/>
                <a:ea typeface="+mn-ea"/>
                <a:cs typeface="+mn-cs"/>
              </a:rPr>
              <a:t>dirver</a:t>
            </a:r>
            <a:r>
              <a:rPr lang="en-GB" sz="1200" kern="1200" dirty="0">
                <a:solidFill>
                  <a:schemeClr val="tx1"/>
                </a:solidFill>
                <a:effectLst/>
                <a:latin typeface="+mn-lt"/>
                <a:ea typeface="+mn-ea"/>
                <a:cs typeface="+mn-cs"/>
              </a:rPr>
              <a:t> of the 122 AD bus said ‘Are you sure you want to go here? There’s nothing there.’ And when I got off the bus and started walking around, I saw what he meant. I didn’t understand where the gates were, I could not imagine a wall or the fort, how people would be milling about and the vicus. And then there was this temple. Which had some </a:t>
            </a:r>
            <a:r>
              <a:rPr lang="en-GB" sz="1200" kern="1200" dirty="0" err="1">
                <a:solidFill>
                  <a:schemeClr val="tx1"/>
                </a:solidFill>
                <a:effectLst/>
                <a:latin typeface="+mn-lt"/>
                <a:ea typeface="+mn-ea"/>
                <a:cs typeface="+mn-cs"/>
              </a:rPr>
              <a:t>artifacts</a:t>
            </a:r>
            <a:r>
              <a:rPr lang="en-GB" sz="1200" kern="1200" dirty="0">
                <a:solidFill>
                  <a:schemeClr val="tx1"/>
                </a:solidFill>
                <a:effectLst/>
                <a:latin typeface="+mn-lt"/>
                <a:ea typeface="+mn-ea"/>
                <a:cs typeface="+mn-cs"/>
              </a:rPr>
              <a:t>, but not all of them, and there is a placard which gives some information, but really not a lot. So I chose Carrawburgh because it is hard to interpret, and not many people know of it. The first time I went there, the bus driver asked me twice if I was ‘sure’ I wanted to go there because there really wasn’t much to see. </a:t>
            </a:r>
          </a:p>
        </p:txBody>
      </p:sp>
      <p:sp>
        <p:nvSpPr>
          <p:cNvPr id="4" name="Slide Number Placeholder 3"/>
          <p:cNvSpPr>
            <a:spLocks noGrp="1"/>
          </p:cNvSpPr>
          <p:nvPr>
            <p:ph type="sldNum" sz="quarter" idx="10"/>
          </p:nvPr>
        </p:nvSpPr>
        <p:spPr/>
        <p:txBody>
          <a:bodyPr/>
          <a:lstStyle/>
          <a:p>
            <a:fld id="{55CF02E4-5F18-46A5-BDFF-01A7A7196E7C}" type="slidenum">
              <a:rPr lang="en-GB" smtClean="0"/>
              <a:t>11</a:t>
            </a:fld>
            <a:endParaRPr lang="en-GB"/>
          </a:p>
        </p:txBody>
      </p:sp>
    </p:spTree>
    <p:extLst>
      <p:ext uri="{BB962C8B-B14F-4D97-AF65-F5344CB8AC3E}">
        <p14:creationId xmlns:p14="http://schemas.microsoft.com/office/powerpoint/2010/main" val="4262755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But as I read the archaeological reports, and dug a bit more into the history, I became fascinated with the site, and the temple to Mithras. I originally wanted to have people go through the whole fort, but ended up deciding that was to big of a task to build the entire fort, and decided to do an interpretation of the 4</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century state of the temple. I had learned a bit of 3D modelling skills, and started to build up the temple to scale, and then also was able to use the models of Cautes and Cautopates </a:t>
            </a:r>
            <a:r>
              <a:rPr lang="en-GB" sz="1200" kern="1200" dirty="0" err="1">
                <a:solidFill>
                  <a:schemeClr val="tx1"/>
                </a:solidFill>
                <a:effectLst/>
                <a:latin typeface="+mn-lt"/>
                <a:ea typeface="+mn-ea"/>
                <a:cs typeface="+mn-cs"/>
              </a:rPr>
              <a:t>curtosey</a:t>
            </a:r>
            <a:r>
              <a:rPr lang="en-GB" sz="1200" kern="1200" dirty="0">
                <a:solidFill>
                  <a:schemeClr val="tx1"/>
                </a:solidFill>
                <a:effectLst/>
                <a:latin typeface="+mn-lt"/>
                <a:ea typeface="+mn-ea"/>
                <a:cs typeface="+mn-cs"/>
              </a:rPr>
              <a:t> of Newcastle University, and because the cult statue was not found at the site, I used the one from Housesteads and painted it using GIMP. </a:t>
            </a:r>
          </a:p>
        </p:txBody>
      </p:sp>
      <p:sp>
        <p:nvSpPr>
          <p:cNvPr id="4" name="Slide Number Placeholder 3"/>
          <p:cNvSpPr>
            <a:spLocks noGrp="1"/>
          </p:cNvSpPr>
          <p:nvPr>
            <p:ph type="sldNum" sz="quarter" idx="10"/>
          </p:nvPr>
        </p:nvSpPr>
        <p:spPr/>
        <p:txBody>
          <a:bodyPr/>
          <a:lstStyle/>
          <a:p>
            <a:fld id="{55CF02E4-5F18-46A5-BDFF-01A7A7196E7C}" type="slidenum">
              <a:rPr lang="en-GB" smtClean="0"/>
              <a:t>12</a:t>
            </a:fld>
            <a:endParaRPr lang="en-GB"/>
          </a:p>
        </p:txBody>
      </p:sp>
    </p:spTree>
    <p:extLst>
      <p:ext uri="{BB962C8B-B14F-4D97-AF65-F5344CB8AC3E}">
        <p14:creationId xmlns:p14="http://schemas.microsoft.com/office/powerpoint/2010/main" val="338296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that point, I felt pretty good about how the temple was looking, and asked people to move around it in VR and give their initial impressions. People thought it was cool, but didn’t understand what everything was. So I decided to add some torches, and objects for the participant to use while in the space and decided to start storytelling.</a:t>
            </a:r>
          </a:p>
        </p:txBody>
      </p:sp>
      <p:sp>
        <p:nvSpPr>
          <p:cNvPr id="4" name="Slide Number Placeholder 3"/>
          <p:cNvSpPr>
            <a:spLocks noGrp="1"/>
          </p:cNvSpPr>
          <p:nvPr>
            <p:ph type="sldNum" sz="quarter" idx="5"/>
          </p:nvPr>
        </p:nvSpPr>
        <p:spPr/>
        <p:txBody>
          <a:bodyPr/>
          <a:lstStyle/>
          <a:p>
            <a:fld id="{6139C324-9ECE-4A45-AFD6-91879B4DE04A}" type="slidenum">
              <a:rPr lang="en-US" smtClean="0"/>
              <a:t>13</a:t>
            </a:fld>
            <a:endParaRPr lang="en-US"/>
          </a:p>
        </p:txBody>
      </p:sp>
    </p:spTree>
    <p:extLst>
      <p:ext uri="{BB962C8B-B14F-4D97-AF65-F5344CB8AC3E}">
        <p14:creationId xmlns:p14="http://schemas.microsoft.com/office/powerpoint/2010/main" val="2806633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Thus the 3d Model and being in the space, became more of an experience. I used parts of e-learning and </a:t>
            </a:r>
            <a:r>
              <a:rPr lang="en-GB" dirty="0" err="1"/>
              <a:t>epxeriental</a:t>
            </a:r>
            <a:r>
              <a:rPr lang="en-GB" dirty="0"/>
              <a:t> learning to guide my decisions about how to make the experience. I knew VR was very powerful for </a:t>
            </a:r>
            <a:r>
              <a:rPr lang="en-GB" dirty="0" err="1"/>
              <a:t>embodiement</a:t>
            </a:r>
            <a:r>
              <a:rPr lang="en-GB" dirty="0"/>
              <a:t>, so I had the </a:t>
            </a:r>
            <a:r>
              <a:rPr lang="en-GB" dirty="0" err="1"/>
              <a:t>partipant</a:t>
            </a:r>
            <a:r>
              <a:rPr lang="en-GB" dirty="0"/>
              <a:t> go through the experience as Prefect Marcus </a:t>
            </a:r>
            <a:r>
              <a:rPr lang="en-GB" dirty="0" err="1"/>
              <a:t>Simplicius</a:t>
            </a:r>
            <a:r>
              <a:rPr lang="en-GB" dirty="0"/>
              <a:t> Simplex, who’s name is on one of the altars in the temple.  I gave participants a map of the temple before they put the headset on and allowed them to explore in their own time. I created a script so a person could be the voice of Mithras and relaying information about the temple and cult such as ‘smell the scent of pine’ or the ranks of the cult, and the symbolism of the </a:t>
            </a:r>
            <a:r>
              <a:rPr lang="en-GB" dirty="0" err="1"/>
              <a:t>iconogrphy</a:t>
            </a:r>
            <a:r>
              <a:rPr lang="en-GB" dirty="0"/>
              <a:t>. I had the participant light torches inside the temple, saying it was for the upcoming initiation ceremony. And participants were able to grab </a:t>
            </a:r>
            <a:r>
              <a:rPr lang="en-GB" dirty="0" err="1"/>
              <a:t>obejcts</a:t>
            </a:r>
            <a:r>
              <a:rPr lang="en-GB" dirty="0"/>
              <a:t> and do what they wanted in the space. I originally was going to test if people learned better in VR, in VR with scent of pine, or by video, but was not able to do all of these.</a:t>
            </a:r>
          </a:p>
        </p:txBody>
      </p:sp>
      <p:sp>
        <p:nvSpPr>
          <p:cNvPr id="4" name="Slide Number Placeholder 3"/>
          <p:cNvSpPr>
            <a:spLocks noGrp="1"/>
          </p:cNvSpPr>
          <p:nvPr>
            <p:ph type="sldNum" sz="quarter" idx="5"/>
          </p:nvPr>
        </p:nvSpPr>
        <p:spPr/>
        <p:txBody>
          <a:bodyPr/>
          <a:lstStyle/>
          <a:p>
            <a:fld id="{6139C324-9ECE-4A45-AFD6-91879B4DE04A}" type="slidenum">
              <a:rPr lang="en-US" smtClean="0"/>
              <a:t>14</a:t>
            </a:fld>
            <a:endParaRPr lang="en-US"/>
          </a:p>
        </p:txBody>
      </p:sp>
    </p:spTree>
    <p:extLst>
      <p:ext uri="{BB962C8B-B14F-4D97-AF65-F5344CB8AC3E}">
        <p14:creationId xmlns:p14="http://schemas.microsoft.com/office/powerpoint/2010/main" val="2193488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experiment tested </a:t>
            </a:r>
            <a:r>
              <a:rPr lang="en-GB" dirty="0" err="1"/>
              <a:t>particpants</a:t>
            </a:r>
            <a:r>
              <a:rPr lang="en-GB" dirty="0"/>
              <a:t> knowledge before they entered the experience, right after, and 10 days after. I asked them questions relating to the information the voice of </a:t>
            </a:r>
            <a:r>
              <a:rPr lang="en-GB" dirty="0" err="1"/>
              <a:t>mithras</a:t>
            </a:r>
            <a:r>
              <a:rPr lang="en-GB" dirty="0"/>
              <a:t> gave throughout the </a:t>
            </a:r>
            <a:r>
              <a:rPr lang="en-GB" dirty="0" err="1"/>
              <a:t>epxeriemtn</a:t>
            </a:r>
            <a:r>
              <a:rPr lang="en-GB" dirty="0"/>
              <a:t> and allowed them to add their own comments at the end. Before they started the experience I gave participants a pre-experience questionnaire which asked about </a:t>
            </a:r>
            <a:r>
              <a:rPr lang="en-GB" dirty="0" err="1"/>
              <a:t>hteir</a:t>
            </a:r>
            <a:r>
              <a:rPr lang="en-GB" dirty="0"/>
              <a:t> knowledge of the Romans, their profession, age, and how often they used VR. Most of the </a:t>
            </a:r>
            <a:r>
              <a:rPr lang="en-GB" dirty="0" err="1"/>
              <a:t>particpants</a:t>
            </a:r>
            <a:r>
              <a:rPr lang="en-GB" dirty="0"/>
              <a:t> had used VR less than 3 times. After the experience I also gave the post-experience questionnaire which asked them about their level of presence inside of the experience, or the psychological feeling of ‘being there’, and how their senses were involved. And </a:t>
            </a:r>
            <a:r>
              <a:rPr lang="en-GB" dirty="0" err="1"/>
              <a:t>acutally</a:t>
            </a:r>
            <a:r>
              <a:rPr lang="en-GB" dirty="0"/>
              <a:t>, this worked quite well.</a:t>
            </a:r>
          </a:p>
        </p:txBody>
      </p:sp>
      <p:sp>
        <p:nvSpPr>
          <p:cNvPr id="4" name="Slide Number Placeholder 3"/>
          <p:cNvSpPr>
            <a:spLocks noGrp="1"/>
          </p:cNvSpPr>
          <p:nvPr>
            <p:ph type="sldNum" sz="quarter" idx="5"/>
          </p:nvPr>
        </p:nvSpPr>
        <p:spPr/>
        <p:txBody>
          <a:bodyPr/>
          <a:lstStyle/>
          <a:p>
            <a:fld id="{6139C324-9ECE-4A45-AFD6-91879B4DE04A}" type="slidenum">
              <a:rPr lang="en-US" smtClean="0"/>
              <a:t>15</a:t>
            </a:fld>
            <a:endParaRPr lang="en-US"/>
          </a:p>
        </p:txBody>
      </p:sp>
    </p:spTree>
    <p:extLst>
      <p:ext uri="{BB962C8B-B14F-4D97-AF65-F5344CB8AC3E}">
        <p14:creationId xmlns:p14="http://schemas.microsoft.com/office/powerpoint/2010/main" val="2683223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There was a significant difference between before taking part in the experience and directly after, as well as before and ten days later. There was no statistical difference between the two post experience questionnaires which does suggest that people remembered the content from the experience. There were 7 questions total, and on average people answered around 4-6 correctly on the post experiments. So this isn’t ground breaking, and I don’t think it really would go over well as a replacement for materials for an exam.</a:t>
            </a:r>
          </a:p>
        </p:txBody>
      </p:sp>
      <p:sp>
        <p:nvSpPr>
          <p:cNvPr id="4" name="Slide Number Placeholder 3"/>
          <p:cNvSpPr>
            <a:spLocks noGrp="1"/>
          </p:cNvSpPr>
          <p:nvPr>
            <p:ph type="sldNum" sz="quarter" idx="10"/>
          </p:nvPr>
        </p:nvSpPr>
        <p:spPr/>
        <p:txBody>
          <a:bodyPr/>
          <a:lstStyle/>
          <a:p>
            <a:fld id="{55CF02E4-5F18-46A5-BDFF-01A7A7196E7C}" type="slidenum">
              <a:rPr lang="en-GB" smtClean="0"/>
              <a:t>16</a:t>
            </a:fld>
            <a:endParaRPr lang="en-GB"/>
          </a:p>
        </p:txBody>
      </p:sp>
    </p:spTree>
    <p:extLst>
      <p:ext uri="{BB962C8B-B14F-4D97-AF65-F5344CB8AC3E}">
        <p14:creationId xmlns:p14="http://schemas.microsoft.com/office/powerpoint/2010/main" val="54335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Positively, people thought the content was historically accurate, and that it was easy to use and understand the experience. There was a wide range in sensory, distraction and realism factors which could have been due to the environment (which was not always equal, my computer sometimes had a bit of lag or there were extraneous noises due to the construction going on outside). However, most interestingly was the sensory component. I asked a range of questions related to the senses, as I was going to see if people would learn more if they were in VR with the scent of pine.</a:t>
            </a:r>
          </a:p>
        </p:txBody>
      </p:sp>
      <p:sp>
        <p:nvSpPr>
          <p:cNvPr id="4" name="Slide Number Placeholder 3"/>
          <p:cNvSpPr>
            <a:spLocks noGrp="1"/>
          </p:cNvSpPr>
          <p:nvPr>
            <p:ph type="sldNum" sz="quarter" idx="10"/>
          </p:nvPr>
        </p:nvSpPr>
        <p:spPr/>
        <p:txBody>
          <a:bodyPr/>
          <a:lstStyle/>
          <a:p>
            <a:fld id="{55CF02E4-5F18-46A5-BDFF-01A7A7196E7C}" type="slidenum">
              <a:rPr lang="en-GB" smtClean="0"/>
              <a:t>17</a:t>
            </a:fld>
            <a:endParaRPr lang="en-GB"/>
          </a:p>
        </p:txBody>
      </p:sp>
    </p:spTree>
    <p:extLst>
      <p:ext uri="{BB962C8B-B14F-4D97-AF65-F5344CB8AC3E}">
        <p14:creationId xmlns:p14="http://schemas.microsoft.com/office/powerpoint/2010/main" val="535145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some of the lessons I’ve learnt, are up here, but I really want to focus a bit on the senses first. VR is a multisensory application, people treat experiences inside of VR as if they were reality. Getting the sensory engagement to be a bit better, especially in relation to the audio and haptics, may have helped people explore more, </a:t>
            </a:r>
            <a:r>
              <a:rPr lang="en-GB" dirty="0" err="1"/>
              <a:t>remem</a:t>
            </a:r>
            <a:r>
              <a:rPr lang="en-GB" dirty="0"/>
              <a:t> It is an extremely powerful tool for </a:t>
            </a:r>
            <a:r>
              <a:rPr lang="en-GB" dirty="0" err="1"/>
              <a:t>embodiement</a:t>
            </a:r>
            <a:r>
              <a:rPr lang="en-GB" dirty="0"/>
              <a:t>. If we can leverage embodiment then VR is a great tool for learning. It gives free exploration about a space, understanding of how museum objects could have been used, and allows people to manipulate the objects. It also allows for multiple interpretations of sites. My interpretation of this temple, is likely vastly different to someone </a:t>
            </a:r>
            <a:r>
              <a:rPr lang="en-GB" dirty="0" err="1"/>
              <a:t>elses</a:t>
            </a:r>
            <a:r>
              <a:rPr lang="en-GB" dirty="0"/>
              <a:t>., and with 3D modelling and VR we are able to show that. We can also have time lapses, and show the change from the past to the present AND THE ability for lectures to be in VR where the lecturer can spend </a:t>
            </a:r>
            <a:r>
              <a:rPr lang="en-GB" dirty="0" err="1"/>
              <a:t>calucalted</a:t>
            </a:r>
            <a:r>
              <a:rPr lang="en-GB" dirty="0"/>
              <a:t> time based on an </a:t>
            </a:r>
            <a:r>
              <a:rPr lang="en-GB" dirty="0" err="1"/>
              <a:t>algorthim</a:t>
            </a:r>
            <a:r>
              <a:rPr lang="en-GB" dirty="0"/>
              <a:t> looking at each student in the eye, so they will pay attention, but that may be a little far off to have virtual teaching. However, most of the applications at the moment are something that do not take advantage of what VR offers, and aren’t really conducive to learning.</a:t>
            </a:r>
          </a:p>
        </p:txBody>
      </p:sp>
      <p:sp>
        <p:nvSpPr>
          <p:cNvPr id="4" name="Slide Number Placeholder 3"/>
          <p:cNvSpPr>
            <a:spLocks noGrp="1"/>
          </p:cNvSpPr>
          <p:nvPr>
            <p:ph type="sldNum" sz="quarter" idx="5"/>
          </p:nvPr>
        </p:nvSpPr>
        <p:spPr/>
        <p:txBody>
          <a:bodyPr/>
          <a:lstStyle/>
          <a:p>
            <a:fld id="{6139C324-9ECE-4A45-AFD6-91879B4DE04A}" type="slidenum">
              <a:rPr lang="en-US" smtClean="0"/>
              <a:t>18</a:t>
            </a:fld>
            <a:endParaRPr lang="en-US"/>
          </a:p>
        </p:txBody>
      </p:sp>
    </p:spTree>
    <p:extLst>
      <p:ext uri="{BB962C8B-B14F-4D97-AF65-F5344CB8AC3E}">
        <p14:creationId xmlns:p14="http://schemas.microsoft.com/office/powerpoint/2010/main" val="235711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Overall, is VR an effective tool. To an extent. If we are trying to figure out sightlines, </a:t>
            </a:r>
            <a:r>
              <a:rPr lang="en-GB" dirty="0" err="1">
                <a:cs typeface="Calibri"/>
              </a:rPr>
              <a:t>spatila</a:t>
            </a:r>
            <a:r>
              <a:rPr lang="en-GB" dirty="0">
                <a:cs typeface="Calibri"/>
              </a:rPr>
              <a:t> orientation, what it was like to walk around a sculpture, or how far up Trajan’s column could you see from the ground, what it was like to live in the past, VR is a great medium. It allows us to put a person in a space, become embodied, increase empathy and change behaviour, but many applications are not ready to do this. I am currently running my study again to see if video or VR is more effective of people remembering details, and the preliminary results echo other studies that have recently been published, indicating that people remember more content from videos, but prefer to use VR. </a:t>
            </a:r>
            <a:r>
              <a:rPr lang="en-GB">
                <a:cs typeface="Calibri"/>
              </a:rPr>
              <a:t>So at </a:t>
            </a:r>
            <a:r>
              <a:rPr lang="en-GB" dirty="0">
                <a:cs typeface="Calibri"/>
              </a:rPr>
              <a:t>the moment it should really just be an enhancement to texts and lectures. </a:t>
            </a:r>
          </a:p>
        </p:txBody>
      </p:sp>
      <p:sp>
        <p:nvSpPr>
          <p:cNvPr id="4" name="Slide Number Placeholder 3"/>
          <p:cNvSpPr>
            <a:spLocks noGrp="1"/>
          </p:cNvSpPr>
          <p:nvPr>
            <p:ph type="sldNum" sz="quarter" idx="10"/>
          </p:nvPr>
        </p:nvSpPr>
        <p:spPr/>
        <p:txBody>
          <a:bodyPr/>
          <a:lstStyle/>
          <a:p>
            <a:fld id="{55CF02E4-5F18-46A5-BDFF-01A7A7196E7C}" type="slidenum">
              <a:rPr lang="en-GB" smtClean="0"/>
              <a:t>19</a:t>
            </a:fld>
            <a:endParaRPr lang="en-GB"/>
          </a:p>
        </p:txBody>
      </p:sp>
    </p:spTree>
    <p:extLst>
      <p:ext uri="{BB962C8B-B14F-4D97-AF65-F5344CB8AC3E}">
        <p14:creationId xmlns:p14="http://schemas.microsoft.com/office/powerpoint/2010/main" val="286427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today, I am going to go over my experiment about using VR for learning about the past. At the time I started this research there was </a:t>
            </a:r>
            <a:r>
              <a:rPr lang="en-GB" dirty="0" err="1"/>
              <a:t>relativyl</a:t>
            </a:r>
            <a:r>
              <a:rPr lang="en-GB" dirty="0"/>
              <a:t> little published about whether people could actually learn from using 3D models and VR and this new spatial layout of data and really </a:t>
            </a:r>
            <a:r>
              <a:rPr lang="en-GB" dirty="0" err="1"/>
              <a:t>wheterh</a:t>
            </a:r>
            <a:r>
              <a:rPr lang="en-GB" dirty="0"/>
              <a:t> or not it actually worked for people to remember content presented. </a:t>
            </a:r>
          </a:p>
        </p:txBody>
      </p:sp>
      <p:sp>
        <p:nvSpPr>
          <p:cNvPr id="4" name="Slide Number Placeholder 3"/>
          <p:cNvSpPr>
            <a:spLocks noGrp="1"/>
          </p:cNvSpPr>
          <p:nvPr>
            <p:ph type="sldNum" sz="quarter" idx="5"/>
          </p:nvPr>
        </p:nvSpPr>
        <p:spPr/>
        <p:txBody>
          <a:bodyPr/>
          <a:lstStyle/>
          <a:p>
            <a:fld id="{6139C324-9ECE-4A45-AFD6-91879B4DE04A}" type="slidenum">
              <a:rPr lang="en-US" smtClean="0"/>
              <a:t>2</a:t>
            </a:fld>
            <a:endParaRPr lang="en-US"/>
          </a:p>
        </p:txBody>
      </p:sp>
    </p:spTree>
    <p:extLst>
      <p:ext uri="{BB962C8B-B14F-4D97-AF65-F5344CB8AC3E}">
        <p14:creationId xmlns:p14="http://schemas.microsoft.com/office/powerpoint/2010/main" val="42859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Hi all. I’m Deb, for a brief background on me before I begin. I did a bachelors degree in Classical civilization and Business. My main focus points in these were art, archaeology, and identity in the Roman Frontiers and </a:t>
            </a:r>
            <a:r>
              <a:rPr lang="en-GB" err="1"/>
              <a:t>Pscyhology</a:t>
            </a:r>
            <a:r>
              <a:rPr lang="en-GB"/>
              <a:t> of Consumers and </a:t>
            </a:r>
            <a:r>
              <a:rPr lang="en-GB" err="1"/>
              <a:t>entreprunship</a:t>
            </a:r>
            <a:r>
              <a:rPr lang="en-GB"/>
              <a:t>. Then I worked at a lab in Behavioural Economics, where I learned about psychology and </a:t>
            </a:r>
            <a:r>
              <a:rPr lang="en-GB" err="1"/>
              <a:t>beahviorual</a:t>
            </a:r>
            <a:r>
              <a:rPr lang="en-GB"/>
              <a:t> sciences and tried VR for the first time. Continued on to a Masters in Ancient Cultures looking at reconstructing ancient sites and am now finishing up a conversion Masters in computer science by writing a dissertation on the efficacy of VR as a tool to learn about ancient sites while working as part of the Tech Connect grad program here.  </a:t>
            </a:r>
          </a:p>
          <a:p>
            <a:endParaRPr lang="en-GB"/>
          </a:p>
          <a:p>
            <a:r>
              <a:rPr lang="en-GB"/>
              <a:t>Before we dive in, I want to quickly point out this word (re)create. It is deliberately put into these parenthesis to denote that these </a:t>
            </a:r>
            <a:r>
              <a:rPr lang="en-GB" err="1"/>
              <a:t>reconstrcutions</a:t>
            </a:r>
            <a:r>
              <a:rPr lang="en-GB"/>
              <a:t>, are not portraying the ancient world exactly as it would have been, rather they are reflections of current knowledge about the past. Because we will never know things about the ancient world with 100% </a:t>
            </a:r>
            <a:r>
              <a:rPr lang="en-GB" err="1"/>
              <a:t>cerntatinty</a:t>
            </a:r>
            <a:r>
              <a:rPr lang="en-GB"/>
              <a:t>, we must always </a:t>
            </a:r>
            <a:r>
              <a:rPr lang="en-GB" err="1"/>
              <a:t>rembemer</a:t>
            </a:r>
            <a:r>
              <a:rPr lang="en-GB"/>
              <a:t> that reconstructions are contingent on research and someone’s point of view and interpretations while we continually find out more about ancient civilizations. Of course, this does not differ from what you see in museums already. Where many </a:t>
            </a:r>
            <a:r>
              <a:rPr lang="en-GB" err="1"/>
              <a:t>artifcacts</a:t>
            </a:r>
            <a:r>
              <a:rPr lang="en-GB"/>
              <a:t> have been restored to show a more complete object. </a:t>
            </a:r>
            <a:endParaRPr lang="en-GB">
              <a:cs typeface="Calibri"/>
            </a:endParaRPr>
          </a:p>
          <a:p>
            <a:endParaRPr lang="en-GB"/>
          </a:p>
        </p:txBody>
      </p:sp>
      <p:sp>
        <p:nvSpPr>
          <p:cNvPr id="4" name="Slide Number Placeholder 3"/>
          <p:cNvSpPr>
            <a:spLocks noGrp="1"/>
          </p:cNvSpPr>
          <p:nvPr>
            <p:ph type="sldNum" sz="quarter" idx="10"/>
          </p:nvPr>
        </p:nvSpPr>
        <p:spPr/>
        <p:txBody>
          <a:bodyPr/>
          <a:lstStyle/>
          <a:p>
            <a:fld id="{55CF02E4-5F18-46A5-BDFF-01A7A7196E7C}" type="slidenum">
              <a:rPr lang="en-GB" smtClean="0"/>
              <a:t>21</a:t>
            </a:fld>
            <a:endParaRPr lang="en-GB"/>
          </a:p>
        </p:txBody>
      </p:sp>
    </p:spTree>
    <p:extLst>
      <p:ext uri="{BB962C8B-B14F-4D97-AF65-F5344CB8AC3E}">
        <p14:creationId xmlns:p14="http://schemas.microsoft.com/office/powerpoint/2010/main" val="65550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How many people have heard of Virtual Reality? How many have tried it? Okay. For a really brief history, VR started off as this big machine built in the 1950s called the </a:t>
            </a:r>
            <a:r>
              <a:rPr lang="en-GB" dirty="0" err="1">
                <a:cs typeface="Calibri"/>
              </a:rPr>
              <a:t>sensorama</a:t>
            </a:r>
            <a:r>
              <a:rPr lang="en-GB" dirty="0">
                <a:cs typeface="Calibri"/>
              </a:rPr>
              <a:t>, a person would stick their head in and be able to see content and move with some hand controls, I would sort of equate it to the beginning of computers with the mainframe. Today, VR is typically known as a head mounted display seen here at the top. High end VR allows people to walk around a physical space and the virtual world reacts to their movements. This is the true power of VR. The virtual space reacts to my physical movements. I become embodied in the space and this is really important for certain types of learning. But why would we even use VR for learning?</a:t>
            </a:r>
          </a:p>
        </p:txBody>
      </p:sp>
      <p:sp>
        <p:nvSpPr>
          <p:cNvPr id="4" name="Slide Number Placeholder 3"/>
          <p:cNvSpPr>
            <a:spLocks noGrp="1"/>
          </p:cNvSpPr>
          <p:nvPr>
            <p:ph type="sldNum" sz="quarter" idx="10"/>
          </p:nvPr>
        </p:nvSpPr>
        <p:spPr/>
        <p:txBody>
          <a:bodyPr/>
          <a:lstStyle/>
          <a:p>
            <a:fld id="{55CF02E4-5F18-46A5-BDFF-01A7A7196E7C}" type="slidenum">
              <a:rPr lang="en-GB" smtClean="0"/>
              <a:t>3</a:t>
            </a:fld>
            <a:endParaRPr lang="en-GB"/>
          </a:p>
        </p:txBody>
      </p:sp>
    </p:spTree>
    <p:extLst>
      <p:ext uri="{BB962C8B-B14F-4D97-AF65-F5344CB8AC3E}">
        <p14:creationId xmlns:p14="http://schemas.microsoft.com/office/powerpoint/2010/main" val="287550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Jeremy </a:t>
            </a:r>
            <a:r>
              <a:rPr lang="en-GB" sz="1200" kern="1200" dirty="0" err="1">
                <a:solidFill>
                  <a:schemeClr val="tx1"/>
                </a:solidFill>
                <a:effectLst/>
                <a:latin typeface="+mn-lt"/>
                <a:ea typeface="+mn-ea"/>
                <a:cs typeface="+mn-cs"/>
              </a:rPr>
              <a:t>Balienson</a:t>
            </a:r>
            <a:r>
              <a:rPr lang="en-GB" sz="1200" kern="1200" dirty="0">
                <a:solidFill>
                  <a:schemeClr val="tx1"/>
                </a:solidFill>
                <a:effectLst/>
                <a:latin typeface="+mn-lt"/>
                <a:ea typeface="+mn-ea"/>
                <a:cs typeface="+mn-cs"/>
              </a:rPr>
              <a:t> from Stanford writes there are 4 rules to putting an experience into VR.  If something is expensive, dangerous, impossible, or rare. This directly relates to learning about the past, many sites do not currently </a:t>
            </a:r>
            <a:r>
              <a:rPr lang="en-GB" sz="1200" kern="1200" dirty="0" err="1">
                <a:solidFill>
                  <a:schemeClr val="tx1"/>
                </a:solidFill>
                <a:effectLst/>
                <a:latin typeface="+mn-lt"/>
                <a:ea typeface="+mn-ea"/>
                <a:cs typeface="+mn-cs"/>
              </a:rPr>
              <a:t>exisit</a:t>
            </a:r>
            <a:r>
              <a:rPr lang="en-GB" sz="1200" kern="1200" dirty="0">
                <a:solidFill>
                  <a:schemeClr val="tx1"/>
                </a:solidFill>
                <a:effectLst/>
                <a:latin typeface="+mn-lt"/>
                <a:ea typeface="+mn-ea"/>
                <a:cs typeface="+mn-cs"/>
              </a:rPr>
              <a:t> it is impossible to go there, many </a:t>
            </a:r>
            <a:r>
              <a:rPr lang="en-GB" sz="1200" kern="1200" dirty="0" err="1">
                <a:solidFill>
                  <a:schemeClr val="tx1"/>
                </a:solidFill>
                <a:effectLst/>
                <a:latin typeface="+mn-lt"/>
                <a:ea typeface="+mn-ea"/>
                <a:cs typeface="+mn-cs"/>
              </a:rPr>
              <a:t>artifacts</a:t>
            </a:r>
            <a:r>
              <a:rPr lang="en-GB" sz="1200" kern="1200" dirty="0">
                <a:solidFill>
                  <a:schemeClr val="tx1"/>
                </a:solidFill>
                <a:effectLst/>
                <a:latin typeface="+mn-lt"/>
                <a:ea typeface="+mn-ea"/>
                <a:cs typeface="+mn-cs"/>
              </a:rPr>
              <a:t> are behind glass cases in museums, it is rare to hold and use them, and sometimes we cannot access sites due to political, </a:t>
            </a:r>
            <a:r>
              <a:rPr lang="en-GB" sz="1200" kern="1200" dirty="0" err="1">
                <a:solidFill>
                  <a:schemeClr val="tx1"/>
                </a:solidFill>
                <a:effectLst/>
                <a:latin typeface="+mn-lt"/>
                <a:ea typeface="+mn-ea"/>
                <a:cs typeface="+mn-cs"/>
              </a:rPr>
              <a:t>contextural</a:t>
            </a:r>
            <a:r>
              <a:rPr lang="en-GB" sz="1200" kern="1200" dirty="0">
                <a:solidFill>
                  <a:schemeClr val="tx1"/>
                </a:solidFill>
                <a:effectLst/>
                <a:latin typeface="+mn-lt"/>
                <a:ea typeface="+mn-ea"/>
                <a:cs typeface="+mn-cs"/>
              </a:rPr>
              <a:t>, or environmental issues, and this is perhaps where VR can help because it is expensive or dangerous to visit a site. And of course, relating this to learning about a site, and how it was used in the past, one of the use cases for VR in education, and I do say this with reservation, is that it ‘allows us to time travel’.  By using 3D models we are able to give a representation of how the past </a:t>
            </a:r>
            <a:r>
              <a:rPr lang="en-GB" sz="1200" i="1" kern="1200" dirty="0">
                <a:solidFill>
                  <a:schemeClr val="tx1"/>
                </a:solidFill>
                <a:effectLst/>
                <a:latin typeface="+mn-lt"/>
                <a:ea typeface="+mn-ea"/>
                <a:cs typeface="+mn-cs"/>
              </a:rPr>
              <a:t>may have </a:t>
            </a:r>
            <a:r>
              <a:rPr lang="en-GB" sz="1200" kern="1200" dirty="0">
                <a:solidFill>
                  <a:schemeClr val="tx1"/>
                </a:solidFill>
                <a:effectLst/>
                <a:latin typeface="+mn-lt"/>
                <a:ea typeface="+mn-ea"/>
                <a:cs typeface="+mn-cs"/>
              </a:rPr>
              <a:t>looked like, and not only that. We can take </a:t>
            </a:r>
            <a:r>
              <a:rPr lang="en-GB" sz="1200" kern="1200" dirty="0" err="1">
                <a:solidFill>
                  <a:schemeClr val="tx1"/>
                </a:solidFill>
                <a:effectLst/>
                <a:latin typeface="+mn-lt"/>
                <a:ea typeface="+mn-ea"/>
                <a:cs typeface="+mn-cs"/>
              </a:rPr>
              <a:t>decontexturalized</a:t>
            </a:r>
            <a:r>
              <a:rPr lang="en-GB" sz="1200" kern="1200" dirty="0">
                <a:solidFill>
                  <a:schemeClr val="tx1"/>
                </a:solidFill>
                <a:effectLst/>
                <a:latin typeface="+mn-lt"/>
                <a:ea typeface="+mn-ea"/>
                <a:cs typeface="+mn-cs"/>
              </a:rPr>
              <a:t> objects from museums and put them back into a context. With 3D models it is possible to show multiple interpretations and change over time show how the site looks now, versus when it was discovered, to how it may have looked in the past. But with VR, we are able to place someone into a virtual scene, have them walk around, interact with objects, and perhaps understand things in a fuller way.</a:t>
            </a:r>
          </a:p>
        </p:txBody>
      </p:sp>
      <p:sp>
        <p:nvSpPr>
          <p:cNvPr id="4" name="Slide Number Placeholder 3"/>
          <p:cNvSpPr>
            <a:spLocks noGrp="1"/>
          </p:cNvSpPr>
          <p:nvPr>
            <p:ph type="sldNum" sz="quarter" idx="5"/>
          </p:nvPr>
        </p:nvSpPr>
        <p:spPr/>
        <p:txBody>
          <a:bodyPr/>
          <a:lstStyle/>
          <a:p>
            <a:fld id="{6139C324-9ECE-4A45-AFD6-91879B4DE04A}" type="slidenum">
              <a:rPr lang="en-US" smtClean="0"/>
              <a:t>4</a:t>
            </a:fld>
            <a:endParaRPr lang="en-US"/>
          </a:p>
        </p:txBody>
      </p:sp>
    </p:spTree>
    <p:extLst>
      <p:ext uri="{BB962C8B-B14F-4D97-AF65-F5344CB8AC3E}">
        <p14:creationId xmlns:p14="http://schemas.microsoft.com/office/powerpoint/2010/main" val="1343536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Steve </a:t>
            </a:r>
            <a:r>
              <a:rPr lang="en-GB" sz="1200" kern="1200" dirty="0" err="1">
                <a:solidFill>
                  <a:schemeClr val="tx1"/>
                </a:solidFill>
                <a:effectLst/>
                <a:latin typeface="+mn-lt"/>
                <a:ea typeface="+mn-ea"/>
                <a:cs typeface="+mn-cs"/>
              </a:rPr>
              <a:t>Bambury</a:t>
            </a:r>
            <a:r>
              <a:rPr lang="en-GB" sz="1200" kern="1200" dirty="0">
                <a:solidFill>
                  <a:schemeClr val="tx1"/>
                </a:solidFill>
                <a:effectLst/>
                <a:latin typeface="+mn-lt"/>
                <a:ea typeface="+mn-ea"/>
                <a:cs typeface="+mn-cs"/>
              </a:rPr>
              <a:t> highlights 10 benefits of using VR. Specifically related to learning about the past, is Global Teleportation, or having the ability to visit somewhere in VR if unable to physically go to the site. </a:t>
            </a:r>
            <a:r>
              <a:rPr lang="en-GB" sz="1200" kern="1200" dirty="0" err="1">
                <a:solidFill>
                  <a:schemeClr val="tx1"/>
                </a:solidFill>
                <a:effectLst/>
                <a:latin typeface="+mn-lt"/>
                <a:ea typeface="+mn-ea"/>
                <a:cs typeface="+mn-cs"/>
              </a:rPr>
              <a:t>Contexturalised</a:t>
            </a:r>
            <a:r>
              <a:rPr lang="en-GB" sz="1200" kern="1200" dirty="0">
                <a:solidFill>
                  <a:schemeClr val="tx1"/>
                </a:solidFill>
                <a:effectLst/>
                <a:latin typeface="+mn-lt"/>
                <a:ea typeface="+mn-ea"/>
                <a:cs typeface="+mn-cs"/>
              </a:rPr>
              <a:t> learning, it is possible to take </a:t>
            </a:r>
            <a:r>
              <a:rPr lang="en-GB" sz="1200" kern="1200" dirty="0" err="1">
                <a:solidFill>
                  <a:schemeClr val="tx1"/>
                </a:solidFill>
                <a:effectLst/>
                <a:latin typeface="+mn-lt"/>
                <a:ea typeface="+mn-ea"/>
                <a:cs typeface="+mn-cs"/>
              </a:rPr>
              <a:t>artifacts</a:t>
            </a:r>
            <a:r>
              <a:rPr lang="en-GB" sz="1200" kern="1200" dirty="0">
                <a:solidFill>
                  <a:schemeClr val="tx1"/>
                </a:solidFill>
                <a:effectLst/>
                <a:latin typeface="+mn-lt"/>
                <a:ea typeface="+mn-ea"/>
                <a:cs typeface="+mn-cs"/>
              </a:rPr>
              <a:t> from a museum, display them as they were found in a virtual archaeological site, and then going ‘back in time’, the time machine effect, to look at how it may have been used. And of course, VR is very sensorial. The visual stimuli is the most prominent, followed by audio, and haptic feedback, it is even possible to use scents. However, despite this nice diagram, there is not a lot of research on whether people can actually learn from a VR experience better than by video or texts. Which directly relates to how we learn about Ancient History, is VR an effective tool to learn about the past?</a:t>
            </a:r>
          </a:p>
          <a:p>
            <a:endParaRPr lang="en-GB" dirty="0"/>
          </a:p>
        </p:txBody>
      </p:sp>
      <p:sp>
        <p:nvSpPr>
          <p:cNvPr id="4" name="Slide Number Placeholder 3"/>
          <p:cNvSpPr>
            <a:spLocks noGrp="1"/>
          </p:cNvSpPr>
          <p:nvPr>
            <p:ph type="sldNum" sz="quarter" idx="5"/>
          </p:nvPr>
        </p:nvSpPr>
        <p:spPr/>
        <p:txBody>
          <a:bodyPr/>
          <a:lstStyle/>
          <a:p>
            <a:fld id="{6139C324-9ECE-4A45-AFD6-91879B4DE04A}" type="slidenum">
              <a:rPr lang="en-US" smtClean="0"/>
              <a:t>5</a:t>
            </a:fld>
            <a:endParaRPr lang="en-US"/>
          </a:p>
        </p:txBody>
      </p:sp>
    </p:spTree>
    <p:extLst>
      <p:ext uri="{BB962C8B-B14F-4D97-AF65-F5344CB8AC3E}">
        <p14:creationId xmlns:p14="http://schemas.microsoft.com/office/powerpoint/2010/main" val="227184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Beijing Normal University showed that inside VR content was remembered more than outside. I wasn’t able to go deeply into this study due to language </a:t>
            </a:r>
            <a:r>
              <a:rPr lang="en-GB" sz="1200" kern="1200" dirty="0" err="1">
                <a:solidFill>
                  <a:schemeClr val="tx1"/>
                </a:solidFill>
                <a:effectLst/>
                <a:latin typeface="+mn-lt"/>
                <a:ea typeface="+mn-ea"/>
                <a:cs typeface="+mn-cs"/>
              </a:rPr>
              <a:t>barieer</a:t>
            </a:r>
            <a:r>
              <a:rPr lang="en-GB" sz="1200" kern="1200" dirty="0">
                <a:solidFill>
                  <a:schemeClr val="tx1"/>
                </a:solidFill>
                <a:effectLst/>
                <a:latin typeface="+mn-lt"/>
                <a:ea typeface="+mn-ea"/>
                <a:cs typeface="+mn-cs"/>
              </a:rPr>
              <a:t>, but there is another study done by Warwick with similar results.</a:t>
            </a:r>
          </a:p>
          <a:p>
            <a:endParaRPr lang="en-GB" dirty="0"/>
          </a:p>
        </p:txBody>
      </p:sp>
      <p:sp>
        <p:nvSpPr>
          <p:cNvPr id="4" name="Slide Number Placeholder 3"/>
          <p:cNvSpPr>
            <a:spLocks noGrp="1"/>
          </p:cNvSpPr>
          <p:nvPr>
            <p:ph type="sldNum" sz="quarter" idx="5"/>
          </p:nvPr>
        </p:nvSpPr>
        <p:spPr/>
        <p:txBody>
          <a:bodyPr/>
          <a:lstStyle/>
          <a:p>
            <a:fld id="{6139C324-9ECE-4A45-AFD6-91879B4DE04A}" type="slidenum">
              <a:rPr lang="en-US" smtClean="0"/>
              <a:t>6</a:t>
            </a:fld>
            <a:endParaRPr lang="en-US"/>
          </a:p>
        </p:txBody>
      </p:sp>
    </p:spTree>
    <p:extLst>
      <p:ext uri="{BB962C8B-B14F-4D97-AF65-F5344CB8AC3E}">
        <p14:creationId xmlns:p14="http://schemas.microsoft.com/office/powerpoint/2010/main" val="258514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They showed students, a 3D model and text about a plant cell. The VR condition remembered more content than the video and textbook. It also showed that inside VR students felt more confident about their answers, and preferred to use VR over other means.</a:t>
            </a:r>
          </a:p>
        </p:txBody>
      </p:sp>
      <p:sp>
        <p:nvSpPr>
          <p:cNvPr id="4" name="Slide Number Placeholder 3"/>
          <p:cNvSpPr>
            <a:spLocks noGrp="1"/>
          </p:cNvSpPr>
          <p:nvPr>
            <p:ph type="sldNum" sz="quarter" idx="5"/>
          </p:nvPr>
        </p:nvSpPr>
        <p:spPr/>
        <p:txBody>
          <a:bodyPr/>
          <a:lstStyle/>
          <a:p>
            <a:fld id="{6139C324-9ECE-4A45-AFD6-91879B4DE04A}" type="slidenum">
              <a:rPr lang="en-US" smtClean="0"/>
              <a:t>7</a:t>
            </a:fld>
            <a:endParaRPr lang="en-US"/>
          </a:p>
        </p:txBody>
      </p:sp>
    </p:spTree>
    <p:extLst>
      <p:ext uri="{BB962C8B-B14F-4D97-AF65-F5344CB8AC3E}">
        <p14:creationId xmlns:p14="http://schemas.microsoft.com/office/powerpoint/2010/main" val="36853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have also been studies like this one done at Cornell, which shows that there is no difference between VR and a desktop computer when learning about the moon phases. While the students prefer to use VR because it is more engaging, and perhaps because it is the latest technology, there was not a difference in the three conditions. So how well can we use VR? </a:t>
            </a:r>
          </a:p>
        </p:txBody>
      </p:sp>
      <p:sp>
        <p:nvSpPr>
          <p:cNvPr id="4" name="Slide Number Placeholder 3"/>
          <p:cNvSpPr>
            <a:spLocks noGrp="1"/>
          </p:cNvSpPr>
          <p:nvPr>
            <p:ph type="sldNum" sz="quarter" idx="5"/>
          </p:nvPr>
        </p:nvSpPr>
        <p:spPr/>
        <p:txBody>
          <a:bodyPr/>
          <a:lstStyle/>
          <a:p>
            <a:fld id="{6139C324-9ECE-4A45-AFD6-91879B4DE04A}" type="slidenum">
              <a:rPr lang="en-US" smtClean="0"/>
              <a:t>8</a:t>
            </a:fld>
            <a:endParaRPr lang="en-US"/>
          </a:p>
        </p:txBody>
      </p:sp>
    </p:spTree>
    <p:extLst>
      <p:ext uri="{BB962C8B-B14F-4D97-AF65-F5344CB8AC3E}">
        <p14:creationId xmlns:p14="http://schemas.microsoft.com/office/powerpoint/2010/main" val="290690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is really good for an experience that is leveraging </a:t>
            </a:r>
            <a:r>
              <a:rPr lang="en-GB" sz="1200" kern="1200" dirty="0" err="1">
                <a:solidFill>
                  <a:schemeClr val="tx1"/>
                </a:solidFill>
                <a:effectLst/>
                <a:latin typeface="+mn-lt"/>
                <a:ea typeface="+mn-ea"/>
                <a:cs typeface="+mn-cs"/>
              </a:rPr>
              <a:t>embodment</a:t>
            </a:r>
            <a:r>
              <a:rPr lang="en-GB" sz="1200" kern="1200" dirty="0">
                <a:solidFill>
                  <a:schemeClr val="tx1"/>
                </a:solidFill>
                <a:effectLst/>
                <a:latin typeface="+mn-lt"/>
                <a:ea typeface="+mn-ea"/>
                <a:cs typeface="+mn-cs"/>
              </a:rPr>
              <a:t>. Training, </a:t>
            </a:r>
            <a:r>
              <a:rPr lang="en-GB" sz="1200" kern="1200" dirty="0" err="1">
                <a:solidFill>
                  <a:schemeClr val="tx1"/>
                </a:solidFill>
                <a:effectLst/>
                <a:latin typeface="+mn-lt"/>
                <a:ea typeface="+mn-ea"/>
                <a:cs typeface="+mn-cs"/>
              </a:rPr>
              <a:t>visualizign</a:t>
            </a:r>
            <a:r>
              <a:rPr lang="en-GB" sz="1200" kern="1200" dirty="0">
                <a:solidFill>
                  <a:schemeClr val="tx1"/>
                </a:solidFill>
                <a:effectLst/>
                <a:latin typeface="+mn-lt"/>
                <a:ea typeface="+mn-ea"/>
                <a:cs typeface="+mn-cs"/>
              </a:rPr>
              <a:t> and manipulating content. Being able to walk around a scene in history, looking at the painting styles on the wall, or viewing a sculpture from all angles.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139C324-9ECE-4A45-AFD6-91879B4DE04A}" type="slidenum">
              <a:rPr lang="en-US" smtClean="0"/>
              <a:t>9</a:t>
            </a:fld>
            <a:endParaRPr lang="en-US"/>
          </a:p>
        </p:txBody>
      </p:sp>
    </p:spTree>
    <p:extLst>
      <p:ext uri="{BB962C8B-B14F-4D97-AF65-F5344CB8AC3E}">
        <p14:creationId xmlns:p14="http://schemas.microsoft.com/office/powerpoint/2010/main" val="316194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766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2706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2500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7178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592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9434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1097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3365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80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8214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671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7560141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bmayer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mayers24"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4.xml"/><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QuickStyle" Target="../diagrams/quickStyle7.xml"/><Relationship Id="rId11" Type="http://schemas.openxmlformats.org/officeDocument/2006/relationships/image" Target="../media/image15.png"/><Relationship Id="rId5" Type="http://schemas.openxmlformats.org/officeDocument/2006/relationships/diagramLayout" Target="../diagrams/layout7.xml"/><Relationship Id="rId10" Type="http://schemas.microsoft.com/office/2011/relationships/webextension" Target="../webextensions/webextension2.xml"/><Relationship Id="rId4" Type="http://schemas.openxmlformats.org/officeDocument/2006/relationships/diagramData" Target="../diagrams/data7.xml"/><Relationship Id="rId9"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hyperlink" Target="http://debmayers.co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dmayers340/unityMithraeum" TargetMode="External"/><Relationship Id="rId4" Type="http://schemas.openxmlformats.org/officeDocument/2006/relationships/hyperlink" Target="http://mayers2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sco.wikipedia.org/wiki/Virtual_reality" TargetMode="External"/><Relationship Id="rId5" Type="http://schemas.openxmlformats.org/officeDocument/2006/relationships/hyperlink" Target="https://commons.wikimedia.org/wiki/File:Sensorama-morton-heilig-virtual-reality-headset.jpg" TargetMode="Externa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virtualiteach.com/single-post/2019/03/31/5-Key-Barriers-to-VR-Adop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virtualiteach.com/single-post/2019/03/31/5-Key-Barriers-to-VR-Adop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82AD-C16D-411E-87AB-E14EDEF29FE2}"/>
              </a:ext>
            </a:extLst>
          </p:cNvPr>
          <p:cNvSpPr>
            <a:spLocks noGrp="1"/>
          </p:cNvSpPr>
          <p:nvPr>
            <p:ph type="ctrTitle"/>
          </p:nvPr>
        </p:nvSpPr>
        <p:spPr>
          <a:xfrm>
            <a:off x="762001" y="803325"/>
            <a:ext cx="5816105" cy="1643866"/>
          </a:xfrm>
        </p:spPr>
        <p:txBody>
          <a:bodyPr vert="horz" lIns="91440" tIns="45720" rIns="91440" bIns="45720" rtlCol="0" anchor="ctr">
            <a:noAutofit/>
          </a:bodyPr>
          <a:lstStyle/>
          <a:p>
            <a:pPr algn="l"/>
            <a:r>
              <a:rPr lang="en-US" sz="4400" b="1" kern="1200" dirty="0">
                <a:latin typeface="+mj-lt"/>
                <a:ea typeface="+mj-ea"/>
                <a:cs typeface="+mj-cs"/>
              </a:rPr>
              <a:t>Remembering Mithras:</a:t>
            </a:r>
            <a:br>
              <a:rPr lang="en-US" sz="4400" b="1" dirty="0"/>
            </a:br>
            <a:r>
              <a:rPr lang="en-US" sz="4400" b="1" kern="1200" dirty="0">
                <a:latin typeface="+mj-lt"/>
                <a:ea typeface="+mj-ea"/>
                <a:cs typeface="+mj-cs"/>
              </a:rPr>
              <a:t>Is VR an Effective Tool to Learn About the Past?</a:t>
            </a:r>
            <a:endParaRPr lang="en-US" sz="4400" kern="1200" dirty="0">
              <a:latin typeface="+mj-lt"/>
              <a:cs typeface="Calibri Light"/>
            </a:endParaRPr>
          </a:p>
        </p:txBody>
      </p:sp>
      <p:sp>
        <p:nvSpPr>
          <p:cNvPr id="6" name="TextBox 5">
            <a:extLst>
              <a:ext uri="{FF2B5EF4-FFF2-40B4-BE49-F238E27FC236}">
                <a16:creationId xmlns:a16="http://schemas.microsoft.com/office/drawing/2014/main" id="{F571BF9C-3B37-4EBF-8AED-9E97B594606D}"/>
              </a:ext>
            </a:extLst>
          </p:cNvPr>
          <p:cNvSpPr txBox="1"/>
          <p:nvPr/>
        </p:nvSpPr>
        <p:spPr>
          <a:xfrm>
            <a:off x="762000" y="4150258"/>
            <a:ext cx="5314543" cy="33759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indent="-228600">
              <a:lnSpc>
                <a:spcPct val="90000"/>
              </a:lnSpc>
              <a:spcAft>
                <a:spcPts val="600"/>
              </a:spcAft>
              <a:buFont typeface="Arial" panose="020B0604020202020204" pitchFamily="34" charset="0"/>
              <a:buChar char="•"/>
            </a:pPr>
            <a:r>
              <a:rPr lang="en-US" dirty="0"/>
              <a:t>Twitter:  @debmayers24​ </a:t>
            </a:r>
          </a:p>
          <a:p>
            <a:pPr indent="-228600">
              <a:lnSpc>
                <a:spcPct val="90000"/>
              </a:lnSpc>
              <a:spcAft>
                <a:spcPts val="600"/>
              </a:spcAft>
              <a:buFont typeface="Arial" panose="020B0604020202020204" pitchFamily="34" charset="0"/>
              <a:buChar char="•"/>
            </a:pPr>
            <a:endParaRPr lang="en-US"/>
          </a:p>
          <a:p>
            <a:pPr marL="57150" indent="-228600">
              <a:lnSpc>
                <a:spcPct val="90000"/>
              </a:lnSpc>
              <a:spcAft>
                <a:spcPts val="600"/>
              </a:spcAft>
              <a:buFont typeface="Arial" panose="020B0604020202020204" pitchFamily="34" charset="0"/>
              <a:buChar char="•"/>
            </a:pPr>
            <a:r>
              <a:rPr lang="en-US" dirty="0"/>
              <a:t>Website:  </a:t>
            </a:r>
            <a:r>
              <a:rPr lang="en-US" dirty="0">
                <a:hlinkClick r:id="rId3"/>
              </a:rPr>
              <a:t>http://debmayers.com</a:t>
            </a:r>
            <a:endParaRPr lang="en-US" dirty="0"/>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dirty="0" err="1"/>
              <a:t>Sketchfab</a:t>
            </a:r>
            <a:r>
              <a:rPr lang="en-US" dirty="0"/>
              <a:t>: </a:t>
            </a:r>
            <a:r>
              <a:rPr lang="en-US" dirty="0">
                <a:hlinkClick r:id="rId4"/>
              </a:rPr>
              <a:t>https://sketchfab.com/debmayers24</a:t>
            </a:r>
            <a:endParaRPr lang="en-US" dirty="0"/>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cs typeface="Calibri"/>
            </a:endParaRPr>
          </a:p>
          <a:p>
            <a:pPr indent="-228600">
              <a:lnSpc>
                <a:spcPct val="90000"/>
              </a:lnSpc>
              <a:spcAft>
                <a:spcPts val="600"/>
              </a:spcAft>
              <a:buFont typeface="Arial" panose="020B0604020202020204" pitchFamily="34" charset="0"/>
              <a:buChar char="•"/>
            </a:pPr>
            <a:endParaRPr lang="en-US"/>
          </a:p>
        </p:txBody>
      </p:sp>
      <p:sp>
        <p:nvSpPr>
          <p:cNvPr id="15" name="Freeform: Shape 1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9">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2713F89-963C-4794-A691-750D60571289}"/>
              </a:ext>
            </a:extLst>
          </p:cNvPr>
          <p:cNvPicPr>
            <a:picLocks noChangeAspect="1"/>
          </p:cNvPicPr>
          <p:nvPr/>
        </p:nvPicPr>
        <p:blipFill rotWithShape="1">
          <a:blip r:embed="rId5"/>
          <a:srcRect l="174"/>
          <a:stretch/>
        </p:blipFill>
        <p:spPr>
          <a:xfrm>
            <a:off x="6958083" y="1472617"/>
            <a:ext cx="5233979" cy="1963939"/>
          </a:xfrm>
          <a:prstGeom prst="rect">
            <a:avLst/>
          </a:prstGeom>
        </p:spPr>
      </p:pic>
    </p:spTree>
    <p:extLst>
      <p:ext uri="{BB962C8B-B14F-4D97-AF65-F5344CB8AC3E}">
        <p14:creationId xmlns:p14="http://schemas.microsoft.com/office/powerpoint/2010/main" val="121045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84096" y="1012004"/>
            <a:ext cx="4583663" cy="4795408"/>
          </a:xfrm>
        </p:spPr>
        <p:txBody>
          <a:bodyPr>
            <a:normAutofit/>
          </a:bodyPr>
          <a:lstStyle/>
          <a:p>
            <a:r>
              <a:rPr lang="en-US" dirty="0">
                <a:solidFill>
                  <a:srgbClr val="FFFFFF"/>
                </a:solidFill>
                <a:cs typeface="Calibri Light"/>
              </a:rPr>
              <a:t>Disadvantages of VR</a:t>
            </a:r>
            <a:endParaRPr lang="en-US" dirty="0"/>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61809540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890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2B36BA6-539B-4868-A59F-04E4AC5AD29D}"/>
              </a:ext>
            </a:extLst>
          </p:cNvPr>
          <p:cNvSpPr>
            <a:spLocks noGrp="1"/>
          </p:cNvSpPr>
          <p:nvPr>
            <p:ph type="title"/>
          </p:nvPr>
        </p:nvSpPr>
        <p:spPr>
          <a:xfrm>
            <a:off x="4654295" y="4522156"/>
            <a:ext cx="5609222" cy="1363215"/>
          </a:xfrm>
        </p:spPr>
        <p:txBody>
          <a:bodyPr vert="horz" lIns="91440" tIns="45720" rIns="91440" bIns="45720" rtlCol="0" anchor="t">
            <a:normAutofit/>
          </a:bodyPr>
          <a:lstStyle/>
          <a:p>
            <a:r>
              <a:rPr lang="en-US" sz="4800" b="1" kern="1200">
                <a:solidFill>
                  <a:schemeClr val="tx1"/>
                </a:solidFill>
                <a:latin typeface="+mj-lt"/>
                <a:ea typeface="+mj-ea"/>
                <a:cs typeface="+mj-cs"/>
              </a:rPr>
              <a:t>Why Carrawburgh?</a:t>
            </a:r>
            <a:endParaRPr lang="en-US" sz="4800" kern="1200">
              <a:solidFill>
                <a:schemeClr val="tx1"/>
              </a:solidFill>
              <a:latin typeface="+mj-lt"/>
              <a:ea typeface="+mj-ea"/>
              <a:cs typeface="+mj-cs"/>
            </a:endParaRPr>
          </a:p>
        </p:txBody>
      </p:sp>
      <p:sp>
        <p:nvSpPr>
          <p:cNvPr id="29" name="Freeform: Shape 31">
            <a:extLst>
              <a:ext uri="{FF2B5EF4-FFF2-40B4-BE49-F238E27FC236}">
                <a16:creationId xmlns:a16="http://schemas.microsoft.com/office/drawing/2014/main" id="{83FA766D-3260-4E0A-9E7F-A2C93DFF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8"/>
            <a:ext cx="4100079" cy="6194580"/>
          </a:xfrm>
          <a:custGeom>
            <a:avLst/>
            <a:gdLst>
              <a:gd name="connsiteX0" fmla="*/ 1002789 w 4100079"/>
              <a:gd name="connsiteY0" fmla="*/ 0 h 6194580"/>
              <a:gd name="connsiteX1" fmla="*/ 4100079 w 4100079"/>
              <a:gd name="connsiteY1" fmla="*/ 3097290 h 6194580"/>
              <a:gd name="connsiteX2" fmla="*/ 1002789 w 4100079"/>
              <a:gd name="connsiteY2" fmla="*/ 6194580 h 6194580"/>
              <a:gd name="connsiteX3" fmla="*/ 81750 w 4100079"/>
              <a:gd name="connsiteY3" fmla="*/ 6055332 h 6194580"/>
              <a:gd name="connsiteX4" fmla="*/ 0 w 4100079"/>
              <a:gd name="connsiteY4" fmla="*/ 6025411 h 6194580"/>
              <a:gd name="connsiteX5" fmla="*/ 0 w 4100079"/>
              <a:gd name="connsiteY5" fmla="*/ 169169 h 6194580"/>
              <a:gd name="connsiteX6" fmla="*/ 81750 w 4100079"/>
              <a:gd name="connsiteY6" fmla="*/ 139248 h 6194580"/>
              <a:gd name="connsiteX7" fmla="*/ 1002789 w 4100079"/>
              <a:gd name="connsiteY7" fmla="*/ 0 h 619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079" h="6194580">
                <a:moveTo>
                  <a:pt x="1002789" y="0"/>
                </a:moveTo>
                <a:cubicBezTo>
                  <a:pt x="2713375" y="0"/>
                  <a:pt x="4100079" y="1386704"/>
                  <a:pt x="4100079" y="3097290"/>
                </a:cubicBezTo>
                <a:cubicBezTo>
                  <a:pt x="4100079" y="4807876"/>
                  <a:pt x="2713375" y="6194580"/>
                  <a:pt x="1002789" y="6194580"/>
                </a:cubicBezTo>
                <a:cubicBezTo>
                  <a:pt x="682054" y="6194580"/>
                  <a:pt x="372706" y="6145829"/>
                  <a:pt x="81750" y="6055332"/>
                </a:cubicBezTo>
                <a:lnTo>
                  <a:pt x="0" y="6025411"/>
                </a:lnTo>
                <a:lnTo>
                  <a:pt x="0" y="169169"/>
                </a:lnTo>
                <a:lnTo>
                  <a:pt x="81750" y="139248"/>
                </a:lnTo>
                <a:cubicBezTo>
                  <a:pt x="372706" y="48751"/>
                  <a:pt x="682054" y="0"/>
                  <a:pt x="100278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2" descr="A picture containing building, indoor, skating&#10;&#10;Description generated with high confidence">
            <a:extLst>
              <a:ext uri="{FF2B5EF4-FFF2-40B4-BE49-F238E27FC236}">
                <a16:creationId xmlns:a16="http://schemas.microsoft.com/office/drawing/2014/main" id="{AC05CF92-A171-4A1C-915D-1E6AA72460A5}"/>
              </a:ext>
            </a:extLst>
          </p:cNvPr>
          <p:cNvPicPr>
            <a:picLocks noChangeAspect="1"/>
          </p:cNvPicPr>
          <p:nvPr/>
        </p:nvPicPr>
        <p:blipFill rotWithShape="1">
          <a:blip r:embed="rId3"/>
          <a:srcRect l="39541" t="-493" r="11124" b="493"/>
          <a:stretch/>
        </p:blipFill>
        <p:spPr>
          <a:xfrm>
            <a:off x="20" y="335992"/>
            <a:ext cx="3939247" cy="5861194"/>
          </a:xfrm>
          <a:custGeom>
            <a:avLst/>
            <a:gdLst>
              <a:gd name="connsiteX0" fmla="*/ 1002788 w 3933440"/>
              <a:gd name="connsiteY0" fmla="*/ 0 h 5861304"/>
              <a:gd name="connsiteX1" fmla="*/ 3933440 w 3933440"/>
              <a:gd name="connsiteY1" fmla="*/ 2930652 h 5861304"/>
              <a:gd name="connsiteX2" fmla="*/ 1002788 w 3933440"/>
              <a:gd name="connsiteY2" fmla="*/ 5861304 h 5861304"/>
              <a:gd name="connsiteX3" fmla="*/ 131302 w 3933440"/>
              <a:gd name="connsiteY3" fmla="*/ 5729548 h 5861304"/>
              <a:gd name="connsiteX4" fmla="*/ 0 w 3933440"/>
              <a:gd name="connsiteY4" fmla="*/ 5681491 h 5861304"/>
              <a:gd name="connsiteX5" fmla="*/ 0 w 3933440"/>
              <a:gd name="connsiteY5" fmla="*/ 179814 h 5861304"/>
              <a:gd name="connsiteX6" fmla="*/ 131302 w 3933440"/>
              <a:gd name="connsiteY6" fmla="*/ 131756 h 5861304"/>
              <a:gd name="connsiteX7" fmla="*/ 1002788 w 3933440"/>
              <a:gd name="connsiteY7" fmla="*/ 0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440" h="5861304">
                <a:moveTo>
                  <a:pt x="1002788" y="0"/>
                </a:moveTo>
                <a:cubicBezTo>
                  <a:pt x="2621342" y="0"/>
                  <a:pt x="3933440" y="1312098"/>
                  <a:pt x="3933440" y="2930652"/>
                </a:cubicBezTo>
                <a:cubicBezTo>
                  <a:pt x="3933440" y="4549206"/>
                  <a:pt x="2621342" y="5861304"/>
                  <a:pt x="1002788" y="5861304"/>
                </a:cubicBezTo>
                <a:cubicBezTo>
                  <a:pt x="699309" y="5861304"/>
                  <a:pt x="406604" y="5815176"/>
                  <a:pt x="131302" y="5729548"/>
                </a:cubicBezTo>
                <a:lnTo>
                  <a:pt x="0" y="5681491"/>
                </a:lnTo>
                <a:lnTo>
                  <a:pt x="0" y="179814"/>
                </a:lnTo>
                <a:lnTo>
                  <a:pt x="131302" y="131756"/>
                </a:lnTo>
                <a:cubicBezTo>
                  <a:pt x="406604" y="46129"/>
                  <a:pt x="699309" y="0"/>
                  <a:pt x="1002788" y="0"/>
                </a:cubicBezTo>
                <a:close/>
              </a:path>
            </a:pathLst>
          </a:custGeom>
        </p:spPr>
      </p:pic>
      <p:sp>
        <p:nvSpPr>
          <p:cNvPr id="31" name="Freeform: Shape 33">
            <a:extLst>
              <a:ext uri="{FF2B5EF4-FFF2-40B4-BE49-F238E27FC236}">
                <a16:creationId xmlns:a16="http://schemas.microsoft.com/office/drawing/2014/main" id="{CB435A06-5FFD-4CF8-BE06-3796EC420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543" y="0"/>
            <a:ext cx="3566160" cy="3159748"/>
          </a:xfrm>
          <a:custGeom>
            <a:avLst/>
            <a:gdLst>
              <a:gd name="connsiteX0" fmla="*/ 649888 w 3566160"/>
              <a:gd name="connsiteY0" fmla="*/ 0 h 3159748"/>
              <a:gd name="connsiteX1" fmla="*/ 2916273 w 3566160"/>
              <a:gd name="connsiteY1" fmla="*/ 0 h 3159748"/>
              <a:gd name="connsiteX2" fmla="*/ 2917285 w 3566160"/>
              <a:gd name="connsiteY2" fmla="*/ 757 h 3159748"/>
              <a:gd name="connsiteX3" fmla="*/ 3566160 w 3566160"/>
              <a:gd name="connsiteY3" fmla="*/ 1376668 h 3159748"/>
              <a:gd name="connsiteX4" fmla="*/ 1783080 w 3566160"/>
              <a:gd name="connsiteY4" fmla="*/ 3159748 h 3159748"/>
              <a:gd name="connsiteX5" fmla="*/ 0 w 3566160"/>
              <a:gd name="connsiteY5" fmla="*/ 1376668 h 3159748"/>
              <a:gd name="connsiteX6" fmla="*/ 648876 w 3566160"/>
              <a:gd name="connsiteY6" fmla="*/ 757 h 31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6160" h="3159748">
                <a:moveTo>
                  <a:pt x="649888" y="0"/>
                </a:moveTo>
                <a:lnTo>
                  <a:pt x="2916273" y="0"/>
                </a:lnTo>
                <a:lnTo>
                  <a:pt x="2917285" y="757"/>
                </a:lnTo>
                <a:cubicBezTo>
                  <a:pt x="3313569" y="327800"/>
                  <a:pt x="3566160" y="822736"/>
                  <a:pt x="3566160" y="1376668"/>
                </a:cubicBezTo>
                <a:cubicBezTo>
                  <a:pt x="3566160" y="2361436"/>
                  <a:pt x="2767848" y="3159748"/>
                  <a:pt x="1783080" y="3159748"/>
                </a:cubicBezTo>
                <a:cubicBezTo>
                  <a:pt x="798312" y="3159748"/>
                  <a:pt x="0" y="2361436"/>
                  <a:pt x="0" y="1376668"/>
                </a:cubicBezTo>
                <a:cubicBezTo>
                  <a:pt x="0" y="822736"/>
                  <a:pt x="252591" y="327800"/>
                  <a:pt x="648876" y="7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2" descr="A person standing on a lush green field&#10;&#10;Description generated with very high confidence">
            <a:extLst>
              <a:ext uri="{FF2B5EF4-FFF2-40B4-BE49-F238E27FC236}">
                <a16:creationId xmlns:a16="http://schemas.microsoft.com/office/drawing/2014/main" id="{20C4AB98-2F22-4552-B84A-97C0F1CF1745}"/>
              </a:ext>
            </a:extLst>
          </p:cNvPr>
          <p:cNvPicPr>
            <a:picLocks noChangeAspect="1"/>
          </p:cNvPicPr>
          <p:nvPr/>
        </p:nvPicPr>
        <p:blipFill rotWithShape="1">
          <a:blip r:embed="rId4"/>
          <a:srcRect l="14889" r="24321" b="2"/>
          <a:stretch/>
        </p:blipFill>
        <p:spPr>
          <a:xfrm>
            <a:off x="4518135" y="10"/>
            <a:ext cx="3236976" cy="2995146"/>
          </a:xfrm>
          <a:custGeom>
            <a:avLst/>
            <a:gdLst>
              <a:gd name="connsiteX0" fmla="*/ 770517 w 3236976"/>
              <a:gd name="connsiteY0" fmla="*/ 0 h 2995156"/>
              <a:gd name="connsiteX1" fmla="*/ 2466460 w 3236976"/>
              <a:gd name="connsiteY1" fmla="*/ 0 h 2995156"/>
              <a:gd name="connsiteX2" fmla="*/ 2523400 w 3236976"/>
              <a:gd name="connsiteY2" fmla="*/ 34592 h 2995156"/>
              <a:gd name="connsiteX3" fmla="*/ 3236976 w 3236976"/>
              <a:gd name="connsiteY3" fmla="*/ 1376668 h 2995156"/>
              <a:gd name="connsiteX4" fmla="*/ 1618488 w 3236976"/>
              <a:gd name="connsiteY4" fmla="*/ 2995156 h 2995156"/>
              <a:gd name="connsiteX5" fmla="*/ 0 w 3236976"/>
              <a:gd name="connsiteY5" fmla="*/ 1376668 h 2995156"/>
              <a:gd name="connsiteX6" fmla="*/ 713576 w 3236976"/>
              <a:gd name="connsiteY6" fmla="*/ 34592 h 299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976" h="2995156">
                <a:moveTo>
                  <a:pt x="770517" y="0"/>
                </a:moveTo>
                <a:lnTo>
                  <a:pt x="2466460" y="0"/>
                </a:lnTo>
                <a:lnTo>
                  <a:pt x="2523400" y="34592"/>
                </a:lnTo>
                <a:cubicBezTo>
                  <a:pt x="2953921" y="325446"/>
                  <a:pt x="3236976" y="818002"/>
                  <a:pt x="3236976" y="1376668"/>
                </a:cubicBezTo>
                <a:cubicBezTo>
                  <a:pt x="3236976" y="2270534"/>
                  <a:pt x="2512354" y="2995156"/>
                  <a:pt x="1618488" y="2995156"/>
                </a:cubicBezTo>
                <a:cubicBezTo>
                  <a:pt x="724622" y="2995156"/>
                  <a:pt x="0" y="2270534"/>
                  <a:pt x="0" y="1376668"/>
                </a:cubicBezTo>
                <a:cubicBezTo>
                  <a:pt x="0" y="818002"/>
                  <a:pt x="283056" y="325446"/>
                  <a:pt x="713576" y="34592"/>
                </a:cubicBezTo>
                <a:close/>
              </a:path>
            </a:pathLst>
          </a:custGeom>
        </p:spPr>
      </p:pic>
      <p:sp>
        <p:nvSpPr>
          <p:cNvPr id="33" name="Freeform: Shape 35">
            <a:extLst>
              <a:ext uri="{FF2B5EF4-FFF2-40B4-BE49-F238E27FC236}">
                <a16:creationId xmlns:a16="http://schemas.microsoft.com/office/drawing/2014/main" id="{5E10DA6E-C3FF-4539-BF84-4775BB7E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4396" y="2042"/>
            <a:ext cx="3387604" cy="4183848"/>
          </a:xfrm>
          <a:custGeom>
            <a:avLst/>
            <a:gdLst>
              <a:gd name="connsiteX0" fmla="*/ 420128 w 3387604"/>
              <a:gd name="connsiteY0" fmla="*/ 0 h 4183848"/>
              <a:gd name="connsiteX1" fmla="*/ 3387604 w 3387604"/>
              <a:gd name="connsiteY1" fmla="*/ 0 h 4183848"/>
              <a:gd name="connsiteX2" fmla="*/ 3387604 w 3387604"/>
              <a:gd name="connsiteY2" fmla="*/ 4101530 h 4183848"/>
              <a:gd name="connsiteX3" fmla="*/ 3283372 w 3387604"/>
              <a:gd name="connsiteY3" fmla="*/ 4128330 h 4183848"/>
              <a:gd name="connsiteX4" fmla="*/ 2732648 w 3387604"/>
              <a:gd name="connsiteY4" fmla="*/ 4183848 h 4183848"/>
              <a:gd name="connsiteX5" fmla="*/ 0 w 3387604"/>
              <a:gd name="connsiteY5" fmla="*/ 1451200 h 4183848"/>
              <a:gd name="connsiteX6" fmla="*/ 329816 w 3387604"/>
              <a:gd name="connsiteY6" fmla="*/ 148658 h 41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7604" h="4183848">
                <a:moveTo>
                  <a:pt x="420128" y="0"/>
                </a:moveTo>
                <a:lnTo>
                  <a:pt x="3387604" y="0"/>
                </a:lnTo>
                <a:lnTo>
                  <a:pt x="3387604" y="4101530"/>
                </a:lnTo>
                <a:lnTo>
                  <a:pt x="3283372" y="4128330"/>
                </a:lnTo>
                <a:cubicBezTo>
                  <a:pt x="3105483" y="4164732"/>
                  <a:pt x="2921298" y="4183848"/>
                  <a:pt x="2732648" y="4183848"/>
                </a:cubicBezTo>
                <a:cubicBezTo>
                  <a:pt x="1223448" y="4183848"/>
                  <a:pt x="0" y="2960400"/>
                  <a:pt x="0" y="1451200"/>
                </a:cubicBezTo>
                <a:cubicBezTo>
                  <a:pt x="0" y="979575"/>
                  <a:pt x="119477" y="535856"/>
                  <a:pt x="329816" y="14865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5" descr="A stone building with a grassy field&#10;&#10;Description generated with very high confidence">
            <a:extLst>
              <a:ext uri="{FF2B5EF4-FFF2-40B4-BE49-F238E27FC236}">
                <a16:creationId xmlns:a16="http://schemas.microsoft.com/office/drawing/2014/main" id="{E3A600CC-6410-49C5-BC3C-188C46704511}"/>
              </a:ext>
            </a:extLst>
          </p:cNvPr>
          <p:cNvPicPr>
            <a:picLocks noChangeAspect="1"/>
          </p:cNvPicPr>
          <p:nvPr/>
        </p:nvPicPr>
        <p:blipFill rotWithShape="1">
          <a:blip r:embed="rId5"/>
          <a:srcRect l="26888" r="28003" b="2"/>
          <a:stretch/>
        </p:blipFill>
        <p:spPr>
          <a:xfrm>
            <a:off x="8967592" y="2042"/>
            <a:ext cx="3224421" cy="4020664"/>
          </a:xfrm>
          <a:custGeom>
            <a:avLst/>
            <a:gdLst>
              <a:gd name="connsiteX0" fmla="*/ 449733 w 3224421"/>
              <a:gd name="connsiteY0" fmla="*/ 0 h 4020664"/>
              <a:gd name="connsiteX1" fmla="*/ 3224421 w 3224421"/>
              <a:gd name="connsiteY1" fmla="*/ 0 h 4020664"/>
              <a:gd name="connsiteX2" fmla="*/ 3224421 w 3224421"/>
              <a:gd name="connsiteY2" fmla="*/ 3933205 h 4020664"/>
              <a:gd name="connsiteX3" fmla="*/ 3087301 w 3224421"/>
              <a:gd name="connsiteY3" fmla="*/ 3968462 h 4020664"/>
              <a:gd name="connsiteX4" fmla="*/ 2569464 w 3224421"/>
              <a:gd name="connsiteY4" fmla="*/ 4020664 h 4020664"/>
              <a:gd name="connsiteX5" fmla="*/ 0 w 3224421"/>
              <a:gd name="connsiteY5" fmla="*/ 1451200 h 4020664"/>
              <a:gd name="connsiteX6" fmla="*/ 438824 w 3224421"/>
              <a:gd name="connsiteY6" fmla="*/ 14588 h 402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421" h="4020664">
                <a:moveTo>
                  <a:pt x="449733" y="0"/>
                </a:moveTo>
                <a:lnTo>
                  <a:pt x="3224421" y="0"/>
                </a:lnTo>
                <a:lnTo>
                  <a:pt x="3224421" y="3933205"/>
                </a:lnTo>
                <a:lnTo>
                  <a:pt x="3087301" y="3968462"/>
                </a:lnTo>
                <a:cubicBezTo>
                  <a:pt x="2920035" y="4002689"/>
                  <a:pt x="2746849" y="4020664"/>
                  <a:pt x="2569464" y="4020664"/>
                </a:cubicBezTo>
                <a:cubicBezTo>
                  <a:pt x="1150388" y="4020664"/>
                  <a:pt x="0" y="2870276"/>
                  <a:pt x="0" y="1451200"/>
                </a:cubicBezTo>
                <a:cubicBezTo>
                  <a:pt x="0" y="919047"/>
                  <a:pt x="161773" y="424677"/>
                  <a:pt x="438824" y="14588"/>
                </a:cubicBezTo>
                <a:close/>
              </a:path>
            </a:pathLst>
          </a:custGeom>
        </p:spPr>
      </p:pic>
    </p:spTree>
    <p:extLst>
      <p:ext uri="{BB962C8B-B14F-4D97-AF65-F5344CB8AC3E}">
        <p14:creationId xmlns:p14="http://schemas.microsoft.com/office/powerpoint/2010/main" val="203765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2B36BA6-539B-4868-A59F-04E4AC5AD29D}"/>
              </a:ext>
            </a:extLst>
          </p:cNvPr>
          <p:cNvSpPr>
            <a:spLocks noGrp="1"/>
          </p:cNvSpPr>
          <p:nvPr>
            <p:ph type="title"/>
          </p:nvPr>
        </p:nvSpPr>
        <p:spPr>
          <a:xfrm>
            <a:off x="4654295" y="4522156"/>
            <a:ext cx="5609222" cy="1363215"/>
          </a:xfrm>
        </p:spPr>
        <p:txBody>
          <a:bodyPr vert="horz" lIns="91440" tIns="45720" rIns="91440" bIns="45720" rtlCol="0" anchor="t">
            <a:normAutofit/>
          </a:bodyPr>
          <a:lstStyle/>
          <a:p>
            <a:r>
              <a:rPr lang="en-US" b="1" kern="1200">
                <a:solidFill>
                  <a:schemeClr val="tx1"/>
                </a:solidFill>
                <a:latin typeface="+mj-lt"/>
                <a:ea typeface="+mj-ea"/>
                <a:cs typeface="+mj-cs"/>
              </a:rPr>
              <a:t>Building the Experience</a:t>
            </a:r>
            <a:endParaRPr lang="en-US" kern="1200">
              <a:solidFill>
                <a:schemeClr val="tx1"/>
              </a:solidFill>
              <a:latin typeface="+mj-lt"/>
              <a:ea typeface="+mj-ea"/>
              <a:cs typeface="+mj-cs"/>
            </a:endParaRPr>
          </a:p>
        </p:txBody>
      </p:sp>
      <p:sp>
        <p:nvSpPr>
          <p:cNvPr id="56" name="Freeform: Shape 58">
            <a:extLst>
              <a:ext uri="{FF2B5EF4-FFF2-40B4-BE49-F238E27FC236}">
                <a16:creationId xmlns:a16="http://schemas.microsoft.com/office/drawing/2014/main" id="{83FA766D-3260-4E0A-9E7F-A2C93DFF1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8"/>
            <a:ext cx="4100079" cy="6194580"/>
          </a:xfrm>
          <a:custGeom>
            <a:avLst/>
            <a:gdLst>
              <a:gd name="connsiteX0" fmla="*/ 1002789 w 4100079"/>
              <a:gd name="connsiteY0" fmla="*/ 0 h 6194580"/>
              <a:gd name="connsiteX1" fmla="*/ 4100079 w 4100079"/>
              <a:gd name="connsiteY1" fmla="*/ 3097290 h 6194580"/>
              <a:gd name="connsiteX2" fmla="*/ 1002789 w 4100079"/>
              <a:gd name="connsiteY2" fmla="*/ 6194580 h 6194580"/>
              <a:gd name="connsiteX3" fmla="*/ 81750 w 4100079"/>
              <a:gd name="connsiteY3" fmla="*/ 6055332 h 6194580"/>
              <a:gd name="connsiteX4" fmla="*/ 0 w 4100079"/>
              <a:gd name="connsiteY4" fmla="*/ 6025411 h 6194580"/>
              <a:gd name="connsiteX5" fmla="*/ 0 w 4100079"/>
              <a:gd name="connsiteY5" fmla="*/ 169169 h 6194580"/>
              <a:gd name="connsiteX6" fmla="*/ 81750 w 4100079"/>
              <a:gd name="connsiteY6" fmla="*/ 139248 h 6194580"/>
              <a:gd name="connsiteX7" fmla="*/ 1002789 w 4100079"/>
              <a:gd name="connsiteY7" fmla="*/ 0 h 619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0079" h="6194580">
                <a:moveTo>
                  <a:pt x="1002789" y="0"/>
                </a:moveTo>
                <a:cubicBezTo>
                  <a:pt x="2713375" y="0"/>
                  <a:pt x="4100079" y="1386704"/>
                  <a:pt x="4100079" y="3097290"/>
                </a:cubicBezTo>
                <a:cubicBezTo>
                  <a:pt x="4100079" y="4807876"/>
                  <a:pt x="2713375" y="6194580"/>
                  <a:pt x="1002789" y="6194580"/>
                </a:cubicBezTo>
                <a:cubicBezTo>
                  <a:pt x="682054" y="6194580"/>
                  <a:pt x="372706" y="6145829"/>
                  <a:pt x="81750" y="6055332"/>
                </a:cubicBezTo>
                <a:lnTo>
                  <a:pt x="0" y="6025411"/>
                </a:lnTo>
                <a:lnTo>
                  <a:pt x="0" y="169169"/>
                </a:lnTo>
                <a:lnTo>
                  <a:pt x="81750" y="139248"/>
                </a:lnTo>
                <a:cubicBezTo>
                  <a:pt x="372706" y="48751"/>
                  <a:pt x="682054" y="0"/>
                  <a:pt x="100278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A store front at night&#10;&#10;Description generated with very high confidence">
            <a:extLst>
              <a:ext uri="{FF2B5EF4-FFF2-40B4-BE49-F238E27FC236}">
                <a16:creationId xmlns:a16="http://schemas.microsoft.com/office/drawing/2014/main" id="{474F21C6-E572-455D-AA3C-05521472E003}"/>
              </a:ext>
            </a:extLst>
          </p:cNvPr>
          <p:cNvPicPr>
            <a:picLocks noChangeAspect="1"/>
          </p:cNvPicPr>
          <p:nvPr/>
        </p:nvPicPr>
        <p:blipFill rotWithShape="1">
          <a:blip r:embed="rId3"/>
          <a:srcRect l="46577" r="15675" b="-1"/>
          <a:stretch/>
        </p:blipFill>
        <p:spPr>
          <a:xfrm>
            <a:off x="20" y="413156"/>
            <a:ext cx="3933420" cy="5861304"/>
          </a:xfrm>
          <a:custGeom>
            <a:avLst/>
            <a:gdLst>
              <a:gd name="connsiteX0" fmla="*/ 1002788 w 3933440"/>
              <a:gd name="connsiteY0" fmla="*/ 0 h 5861304"/>
              <a:gd name="connsiteX1" fmla="*/ 3933440 w 3933440"/>
              <a:gd name="connsiteY1" fmla="*/ 2930652 h 5861304"/>
              <a:gd name="connsiteX2" fmla="*/ 1002788 w 3933440"/>
              <a:gd name="connsiteY2" fmla="*/ 5861304 h 5861304"/>
              <a:gd name="connsiteX3" fmla="*/ 131302 w 3933440"/>
              <a:gd name="connsiteY3" fmla="*/ 5729548 h 5861304"/>
              <a:gd name="connsiteX4" fmla="*/ 0 w 3933440"/>
              <a:gd name="connsiteY4" fmla="*/ 5681491 h 5861304"/>
              <a:gd name="connsiteX5" fmla="*/ 0 w 3933440"/>
              <a:gd name="connsiteY5" fmla="*/ 179814 h 5861304"/>
              <a:gd name="connsiteX6" fmla="*/ 131302 w 3933440"/>
              <a:gd name="connsiteY6" fmla="*/ 131756 h 5861304"/>
              <a:gd name="connsiteX7" fmla="*/ 1002788 w 3933440"/>
              <a:gd name="connsiteY7" fmla="*/ 0 h 586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440" h="5861304">
                <a:moveTo>
                  <a:pt x="1002788" y="0"/>
                </a:moveTo>
                <a:cubicBezTo>
                  <a:pt x="2621342" y="0"/>
                  <a:pt x="3933440" y="1312098"/>
                  <a:pt x="3933440" y="2930652"/>
                </a:cubicBezTo>
                <a:cubicBezTo>
                  <a:pt x="3933440" y="4549206"/>
                  <a:pt x="2621342" y="5861304"/>
                  <a:pt x="1002788" y="5861304"/>
                </a:cubicBezTo>
                <a:cubicBezTo>
                  <a:pt x="699309" y="5861304"/>
                  <a:pt x="406604" y="5815176"/>
                  <a:pt x="131302" y="5729548"/>
                </a:cubicBezTo>
                <a:lnTo>
                  <a:pt x="0" y="5681491"/>
                </a:lnTo>
                <a:lnTo>
                  <a:pt x="0" y="179814"/>
                </a:lnTo>
                <a:lnTo>
                  <a:pt x="131302" y="131756"/>
                </a:lnTo>
                <a:cubicBezTo>
                  <a:pt x="406604" y="46129"/>
                  <a:pt x="699309" y="0"/>
                  <a:pt x="1002788" y="0"/>
                </a:cubicBezTo>
                <a:close/>
              </a:path>
            </a:pathLst>
          </a:custGeom>
        </p:spPr>
      </p:pic>
      <p:sp>
        <p:nvSpPr>
          <p:cNvPr id="58" name="Freeform: Shape 60">
            <a:extLst>
              <a:ext uri="{FF2B5EF4-FFF2-40B4-BE49-F238E27FC236}">
                <a16:creationId xmlns:a16="http://schemas.microsoft.com/office/drawing/2014/main" id="{CB435A06-5FFD-4CF8-BE06-3796EC420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3543" y="0"/>
            <a:ext cx="3566160" cy="3159748"/>
          </a:xfrm>
          <a:custGeom>
            <a:avLst/>
            <a:gdLst>
              <a:gd name="connsiteX0" fmla="*/ 649888 w 3566160"/>
              <a:gd name="connsiteY0" fmla="*/ 0 h 3159748"/>
              <a:gd name="connsiteX1" fmla="*/ 2916273 w 3566160"/>
              <a:gd name="connsiteY1" fmla="*/ 0 h 3159748"/>
              <a:gd name="connsiteX2" fmla="*/ 2917285 w 3566160"/>
              <a:gd name="connsiteY2" fmla="*/ 757 h 3159748"/>
              <a:gd name="connsiteX3" fmla="*/ 3566160 w 3566160"/>
              <a:gd name="connsiteY3" fmla="*/ 1376668 h 3159748"/>
              <a:gd name="connsiteX4" fmla="*/ 1783080 w 3566160"/>
              <a:gd name="connsiteY4" fmla="*/ 3159748 h 3159748"/>
              <a:gd name="connsiteX5" fmla="*/ 0 w 3566160"/>
              <a:gd name="connsiteY5" fmla="*/ 1376668 h 3159748"/>
              <a:gd name="connsiteX6" fmla="*/ 648876 w 3566160"/>
              <a:gd name="connsiteY6" fmla="*/ 757 h 315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6160" h="3159748">
                <a:moveTo>
                  <a:pt x="649888" y="0"/>
                </a:moveTo>
                <a:lnTo>
                  <a:pt x="2916273" y="0"/>
                </a:lnTo>
                <a:lnTo>
                  <a:pt x="2917285" y="757"/>
                </a:lnTo>
                <a:cubicBezTo>
                  <a:pt x="3313569" y="327800"/>
                  <a:pt x="3566160" y="822736"/>
                  <a:pt x="3566160" y="1376668"/>
                </a:cubicBezTo>
                <a:cubicBezTo>
                  <a:pt x="3566160" y="2361436"/>
                  <a:pt x="2767848" y="3159748"/>
                  <a:pt x="1783080" y="3159748"/>
                </a:cubicBezTo>
                <a:cubicBezTo>
                  <a:pt x="798312" y="3159748"/>
                  <a:pt x="0" y="2361436"/>
                  <a:pt x="0" y="1376668"/>
                </a:cubicBezTo>
                <a:cubicBezTo>
                  <a:pt x="0" y="822736"/>
                  <a:pt x="252591" y="327800"/>
                  <a:pt x="648876" y="7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A picture containing grass, indoor&#10;&#10;Description generated with high confidence">
            <a:extLst>
              <a:ext uri="{FF2B5EF4-FFF2-40B4-BE49-F238E27FC236}">
                <a16:creationId xmlns:a16="http://schemas.microsoft.com/office/drawing/2014/main" id="{242A8E2F-7AE3-44CD-B021-43BADBE987DB}"/>
              </a:ext>
            </a:extLst>
          </p:cNvPr>
          <p:cNvPicPr>
            <a:picLocks noChangeAspect="1"/>
          </p:cNvPicPr>
          <p:nvPr/>
        </p:nvPicPr>
        <p:blipFill rotWithShape="1">
          <a:blip r:embed="rId4"/>
          <a:srcRect l="11663" r="6562" b="-3"/>
          <a:stretch/>
        </p:blipFill>
        <p:spPr>
          <a:xfrm>
            <a:off x="4518135" y="10"/>
            <a:ext cx="3236976" cy="2995146"/>
          </a:xfrm>
          <a:custGeom>
            <a:avLst/>
            <a:gdLst>
              <a:gd name="connsiteX0" fmla="*/ 770517 w 3236976"/>
              <a:gd name="connsiteY0" fmla="*/ 0 h 2995156"/>
              <a:gd name="connsiteX1" fmla="*/ 2466460 w 3236976"/>
              <a:gd name="connsiteY1" fmla="*/ 0 h 2995156"/>
              <a:gd name="connsiteX2" fmla="*/ 2523400 w 3236976"/>
              <a:gd name="connsiteY2" fmla="*/ 34592 h 2995156"/>
              <a:gd name="connsiteX3" fmla="*/ 3236976 w 3236976"/>
              <a:gd name="connsiteY3" fmla="*/ 1376668 h 2995156"/>
              <a:gd name="connsiteX4" fmla="*/ 1618488 w 3236976"/>
              <a:gd name="connsiteY4" fmla="*/ 2995156 h 2995156"/>
              <a:gd name="connsiteX5" fmla="*/ 0 w 3236976"/>
              <a:gd name="connsiteY5" fmla="*/ 1376668 h 2995156"/>
              <a:gd name="connsiteX6" fmla="*/ 713576 w 3236976"/>
              <a:gd name="connsiteY6" fmla="*/ 34592 h 299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976" h="2995156">
                <a:moveTo>
                  <a:pt x="770517" y="0"/>
                </a:moveTo>
                <a:lnTo>
                  <a:pt x="2466460" y="0"/>
                </a:lnTo>
                <a:lnTo>
                  <a:pt x="2523400" y="34592"/>
                </a:lnTo>
                <a:cubicBezTo>
                  <a:pt x="2953921" y="325446"/>
                  <a:pt x="3236976" y="818002"/>
                  <a:pt x="3236976" y="1376668"/>
                </a:cubicBezTo>
                <a:cubicBezTo>
                  <a:pt x="3236976" y="2270534"/>
                  <a:pt x="2512354" y="2995156"/>
                  <a:pt x="1618488" y="2995156"/>
                </a:cubicBezTo>
                <a:cubicBezTo>
                  <a:pt x="724622" y="2995156"/>
                  <a:pt x="0" y="2270534"/>
                  <a:pt x="0" y="1376668"/>
                </a:cubicBezTo>
                <a:cubicBezTo>
                  <a:pt x="0" y="818002"/>
                  <a:pt x="283056" y="325446"/>
                  <a:pt x="713576" y="34592"/>
                </a:cubicBezTo>
                <a:close/>
              </a:path>
            </a:pathLst>
          </a:custGeom>
        </p:spPr>
      </p:pic>
      <p:sp>
        <p:nvSpPr>
          <p:cNvPr id="60" name="Freeform: Shape 62">
            <a:extLst>
              <a:ext uri="{FF2B5EF4-FFF2-40B4-BE49-F238E27FC236}">
                <a16:creationId xmlns:a16="http://schemas.microsoft.com/office/drawing/2014/main" id="{5E10DA6E-C3FF-4539-BF84-4775BB7E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4396" y="2042"/>
            <a:ext cx="3387604" cy="4183848"/>
          </a:xfrm>
          <a:custGeom>
            <a:avLst/>
            <a:gdLst>
              <a:gd name="connsiteX0" fmla="*/ 420128 w 3387604"/>
              <a:gd name="connsiteY0" fmla="*/ 0 h 4183848"/>
              <a:gd name="connsiteX1" fmla="*/ 3387604 w 3387604"/>
              <a:gd name="connsiteY1" fmla="*/ 0 h 4183848"/>
              <a:gd name="connsiteX2" fmla="*/ 3387604 w 3387604"/>
              <a:gd name="connsiteY2" fmla="*/ 4101530 h 4183848"/>
              <a:gd name="connsiteX3" fmla="*/ 3283372 w 3387604"/>
              <a:gd name="connsiteY3" fmla="*/ 4128330 h 4183848"/>
              <a:gd name="connsiteX4" fmla="*/ 2732648 w 3387604"/>
              <a:gd name="connsiteY4" fmla="*/ 4183848 h 4183848"/>
              <a:gd name="connsiteX5" fmla="*/ 0 w 3387604"/>
              <a:gd name="connsiteY5" fmla="*/ 1451200 h 4183848"/>
              <a:gd name="connsiteX6" fmla="*/ 329816 w 3387604"/>
              <a:gd name="connsiteY6" fmla="*/ 148658 h 41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7604" h="4183848">
                <a:moveTo>
                  <a:pt x="420128" y="0"/>
                </a:moveTo>
                <a:lnTo>
                  <a:pt x="3387604" y="0"/>
                </a:lnTo>
                <a:lnTo>
                  <a:pt x="3387604" y="4101530"/>
                </a:lnTo>
                <a:lnTo>
                  <a:pt x="3283372" y="4128330"/>
                </a:lnTo>
                <a:cubicBezTo>
                  <a:pt x="3105483" y="4164732"/>
                  <a:pt x="2921298" y="4183848"/>
                  <a:pt x="2732648" y="4183848"/>
                </a:cubicBezTo>
                <a:cubicBezTo>
                  <a:pt x="1223448" y="4183848"/>
                  <a:pt x="0" y="2960400"/>
                  <a:pt x="0" y="1451200"/>
                </a:cubicBezTo>
                <a:cubicBezTo>
                  <a:pt x="0" y="979575"/>
                  <a:pt x="119477" y="535856"/>
                  <a:pt x="329816" y="14865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4" descr="A sign above a door&#10;&#10;Description generated with high confidence">
            <a:extLst>
              <a:ext uri="{FF2B5EF4-FFF2-40B4-BE49-F238E27FC236}">
                <a16:creationId xmlns:a16="http://schemas.microsoft.com/office/drawing/2014/main" id="{71283F41-59E1-41A7-9465-8A64A970B40E}"/>
              </a:ext>
            </a:extLst>
          </p:cNvPr>
          <p:cNvPicPr>
            <a:picLocks noChangeAspect="1"/>
          </p:cNvPicPr>
          <p:nvPr/>
        </p:nvPicPr>
        <p:blipFill rotWithShape="1">
          <a:blip r:embed="rId5"/>
          <a:srcRect l="34007" r="16873" b="1"/>
          <a:stretch/>
        </p:blipFill>
        <p:spPr>
          <a:xfrm>
            <a:off x="8967592" y="2042"/>
            <a:ext cx="3224421" cy="4020664"/>
          </a:xfrm>
          <a:custGeom>
            <a:avLst/>
            <a:gdLst>
              <a:gd name="connsiteX0" fmla="*/ 449733 w 3224421"/>
              <a:gd name="connsiteY0" fmla="*/ 0 h 4020664"/>
              <a:gd name="connsiteX1" fmla="*/ 3224421 w 3224421"/>
              <a:gd name="connsiteY1" fmla="*/ 0 h 4020664"/>
              <a:gd name="connsiteX2" fmla="*/ 3224421 w 3224421"/>
              <a:gd name="connsiteY2" fmla="*/ 3933205 h 4020664"/>
              <a:gd name="connsiteX3" fmla="*/ 3087301 w 3224421"/>
              <a:gd name="connsiteY3" fmla="*/ 3968462 h 4020664"/>
              <a:gd name="connsiteX4" fmla="*/ 2569464 w 3224421"/>
              <a:gd name="connsiteY4" fmla="*/ 4020664 h 4020664"/>
              <a:gd name="connsiteX5" fmla="*/ 0 w 3224421"/>
              <a:gd name="connsiteY5" fmla="*/ 1451200 h 4020664"/>
              <a:gd name="connsiteX6" fmla="*/ 438824 w 3224421"/>
              <a:gd name="connsiteY6" fmla="*/ 14588 h 402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4421" h="4020664">
                <a:moveTo>
                  <a:pt x="449733" y="0"/>
                </a:moveTo>
                <a:lnTo>
                  <a:pt x="3224421" y="0"/>
                </a:lnTo>
                <a:lnTo>
                  <a:pt x="3224421" y="3933205"/>
                </a:lnTo>
                <a:lnTo>
                  <a:pt x="3087301" y="3968462"/>
                </a:lnTo>
                <a:cubicBezTo>
                  <a:pt x="2920035" y="4002689"/>
                  <a:pt x="2746849" y="4020664"/>
                  <a:pt x="2569464" y="4020664"/>
                </a:cubicBezTo>
                <a:cubicBezTo>
                  <a:pt x="1150388" y="4020664"/>
                  <a:pt x="0" y="2870276"/>
                  <a:pt x="0" y="1451200"/>
                </a:cubicBezTo>
                <a:cubicBezTo>
                  <a:pt x="0" y="919047"/>
                  <a:pt x="161773" y="424677"/>
                  <a:pt x="438824" y="14588"/>
                </a:cubicBezTo>
                <a:close/>
              </a:path>
            </a:pathLst>
          </a:custGeom>
        </p:spPr>
      </p:pic>
    </p:spTree>
    <p:extLst>
      <p:ext uri="{BB962C8B-B14F-4D97-AF65-F5344CB8AC3E}">
        <p14:creationId xmlns:p14="http://schemas.microsoft.com/office/powerpoint/2010/main" val="292226605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91925" y="1012004"/>
            <a:ext cx="4192042" cy="4795408"/>
          </a:xfrm>
        </p:spPr>
        <p:txBody>
          <a:bodyPr>
            <a:normAutofit/>
          </a:bodyPr>
          <a:lstStyle/>
          <a:p>
            <a:r>
              <a:rPr lang="en-US" b="1" dirty="0">
                <a:solidFill>
                  <a:srgbClr val="FFFFFF"/>
                </a:solidFill>
                <a:cs typeface="Calibri Light"/>
              </a:rPr>
              <a:t>Modelling the Mithraeum</a:t>
            </a:r>
            <a:endParaRPr lang="en-US" dirty="0">
              <a:cs typeface="Calibri Light"/>
            </a:endParaRPr>
          </a:p>
          <a:p>
            <a:endParaRPr lang="en-US" dirty="0">
              <a:solidFill>
                <a:srgbClr val="FFFFFF"/>
              </a:solidFill>
              <a:cs typeface="Calibri Light"/>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0" name="Object 29">
                <a:extLst>
                  <a:ext uri="{FF2B5EF4-FFF2-40B4-BE49-F238E27FC236}">
                    <a16:creationId xmlns:a16="http://schemas.microsoft.com/office/drawing/2014/main" id="{03D55879-7516-4249-955C-9431F01FA0F2}"/>
                  </a:ext>
                </a:extLst>
              </p:cNvPr>
              <p:cNvGraphicFramePr>
                <a:graphicFrameLocks noGrp="1"/>
              </p:cNvGraphicFramePr>
              <p:nvPr>
                <p:extLst>
                  <p:ext uri="{D42A27DB-BD31-4B8C-83A1-F6EECF244321}">
                    <p14:modId xmlns:p14="http://schemas.microsoft.com/office/powerpoint/2010/main" val="1078874505"/>
                  </p:ext>
                </p:extLst>
              </p:nvPr>
            </p:nvGraphicFramePr>
            <p:xfrm>
              <a:off x="5353291" y="708950"/>
              <a:ext cx="6346784" cy="570053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0" name="Object 29">
                <a:extLst>
                  <a:ext uri="{FF2B5EF4-FFF2-40B4-BE49-F238E27FC236}">
                    <a16:creationId xmlns:a16="http://schemas.microsoft.com/office/drawing/2014/main" id="{03D55879-7516-4249-955C-9431F01FA0F2}"/>
                  </a:ext>
                </a:extLst>
              </p:cNvPr>
              <p:cNvPicPr>
                <a:picLocks noGrp="1" noRot="1" noChangeAspect="1" noMove="1" noResize="1" noEditPoints="1" noAdjustHandles="1" noChangeArrowheads="1" noChangeShapeType="1"/>
              </p:cNvPicPr>
              <p:nvPr/>
            </p:nvPicPr>
            <p:blipFill>
              <a:blip r:embed="rId4"/>
              <a:stretch>
                <a:fillRect/>
              </a:stretch>
            </p:blipFill>
            <p:spPr>
              <a:xfrm>
                <a:off x="5353291" y="708950"/>
                <a:ext cx="6346784" cy="5700531"/>
              </a:xfrm>
              <a:prstGeom prst="rect">
                <a:avLst/>
              </a:prstGeom>
            </p:spPr>
          </p:pic>
        </mc:Fallback>
      </mc:AlternateContent>
    </p:spTree>
    <p:extLst>
      <p:ext uri="{BB962C8B-B14F-4D97-AF65-F5344CB8AC3E}">
        <p14:creationId xmlns:p14="http://schemas.microsoft.com/office/powerpoint/2010/main" val="2594606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84096" y="-1266825"/>
            <a:ext cx="4381008" cy="4795408"/>
          </a:xfrm>
        </p:spPr>
        <p:txBody>
          <a:bodyPr>
            <a:normAutofit/>
          </a:bodyPr>
          <a:lstStyle/>
          <a:p>
            <a:r>
              <a:rPr lang="en-US" dirty="0">
                <a:solidFill>
                  <a:srgbClr val="FFFFFF"/>
                </a:solidFill>
                <a:cs typeface="Calibri Light"/>
              </a:rPr>
              <a:t>Experience Design</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37030158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Object 2">
            <a:extLst>
              <a:ext uri="{FF2B5EF4-FFF2-40B4-BE49-F238E27FC236}">
                <a16:creationId xmlns:a16="http://schemas.microsoft.com/office/drawing/2014/main" id="{F1B09D9E-F8CA-423A-B269-172EAD691894}"/>
              </a:ext>
            </a:extLst>
          </p:cNvPr>
          <p:cNvGraphicFramePr>
            <a:graphicFrameLocks noChangeAspect="1"/>
          </p:cNvGraphicFramePr>
          <p:nvPr>
            <p:extLst>
              <p:ext uri="{D42A27DB-BD31-4B8C-83A1-F6EECF244321}">
                <p14:modId xmlns:p14="http://schemas.microsoft.com/office/powerpoint/2010/main" val="2218215542"/>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spid="_x0000_s1104" name="Packager Shell Object" showAsIcon="1" r:id="rId9" imgW="0" imgH="0" progId="Package">
                  <p:embed/>
                </p:oleObj>
              </mc:Choice>
              <mc:Fallback>
                <p:oleObj name="Packager Shell Object" showAsIcon="1" r:id="rId9" imgW="0" imgH="0" progId="Package">
                  <p:embed/>
                  <p:pic>
                    <p:nvPicPr>
                      <p:cNvPr id="0" name=""/>
                      <p:cNvPicPr/>
                      <p:nvPr/>
                    </p:nvPicPr>
                    <p:blipFill/>
                    <p:spPr>
                      <a:xfrm>
                        <a:off x="2032000" y="719138"/>
                        <a:ext cx="8128000" cy="5418137"/>
                      </a:xfrm>
                      <a:prstGeom prst="rect">
                        <a:avLst/>
                      </a:prstGeom>
                    </p:spPr>
                  </p:pic>
                </p:oleObj>
              </mc:Fallback>
            </mc:AlternateContent>
          </a:graphicData>
        </a:graphic>
      </p:graphicFrame>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Object 29">
                <a:extLst>
                  <a:ext uri="{FF2B5EF4-FFF2-40B4-BE49-F238E27FC236}">
                    <a16:creationId xmlns:a16="http://schemas.microsoft.com/office/drawing/2014/main" id="{177BBA14-ACFE-447A-A816-33535663F86B}"/>
                  </a:ext>
                </a:extLst>
              </p:cNvPr>
              <p:cNvGraphicFramePr>
                <a:graphicFrameLocks noGrp="1"/>
              </p:cNvGraphicFramePr>
              <p:nvPr>
                <p:extLst>
                  <p:ext uri="{D42A27DB-BD31-4B8C-83A1-F6EECF244321}">
                    <p14:modId xmlns:p14="http://schemas.microsoft.com/office/powerpoint/2010/main" val="428701225"/>
                  </p:ext>
                </p:extLst>
              </p:nvPr>
            </p:nvGraphicFramePr>
            <p:xfrm>
              <a:off x="619366" y="2333625"/>
              <a:ext cx="3943109" cy="3086100"/>
            </p:xfrm>
            <a:graphic>
              <a:graphicData uri="http://schemas.microsoft.com/office/webextensions/webextension/2010/11">
                <we:webextensionref xmlns:we="http://schemas.microsoft.com/office/webextensions/webextension/2010/11" xmlns:r="http://schemas.openxmlformats.org/officeDocument/2006/relationships" r:id="rId10"/>
              </a:graphicData>
            </a:graphic>
          </p:graphicFrame>
        </mc:Choice>
        <mc:Fallback>
          <p:pic>
            <p:nvPicPr>
              <p:cNvPr id="6" name="Object 29">
                <a:extLst>
                  <a:ext uri="{FF2B5EF4-FFF2-40B4-BE49-F238E27FC236}">
                    <a16:creationId xmlns:a16="http://schemas.microsoft.com/office/drawing/2014/main" id="{177BBA14-ACFE-447A-A816-33535663F86B}"/>
                  </a:ext>
                </a:extLst>
              </p:cNvPr>
              <p:cNvPicPr>
                <a:picLocks noGrp="1" noRot="1" noChangeAspect="1" noMove="1" noResize="1" noEditPoints="1" noAdjustHandles="1" noChangeArrowheads="1" noChangeShapeType="1"/>
              </p:cNvPicPr>
              <p:nvPr/>
            </p:nvPicPr>
            <p:blipFill>
              <a:blip r:embed="rId11"/>
              <a:stretch>
                <a:fillRect/>
              </a:stretch>
            </p:blipFill>
            <p:spPr>
              <a:xfrm>
                <a:off x="619366" y="2333625"/>
                <a:ext cx="3943109" cy="3086100"/>
              </a:xfrm>
              <a:prstGeom prst="rect">
                <a:avLst/>
              </a:prstGeom>
            </p:spPr>
          </p:pic>
        </mc:Fallback>
      </mc:AlternateContent>
    </p:spTree>
    <p:extLst>
      <p:ext uri="{BB962C8B-B14F-4D97-AF65-F5344CB8AC3E}">
        <p14:creationId xmlns:p14="http://schemas.microsoft.com/office/powerpoint/2010/main" val="2908733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84096" y="1012004"/>
            <a:ext cx="4181210" cy="4795408"/>
          </a:xfrm>
        </p:spPr>
        <p:txBody>
          <a:bodyPr>
            <a:normAutofit/>
          </a:bodyPr>
          <a:lstStyle/>
          <a:p>
            <a:r>
              <a:rPr lang="en-US" dirty="0">
                <a:solidFill>
                  <a:srgbClr val="FFFFFF"/>
                </a:solidFill>
                <a:cs typeface="Calibri Light"/>
              </a:rPr>
              <a:t>Experimental Design</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300947187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73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7">
            <a:extLst>
              <a:ext uri="{FF2B5EF4-FFF2-40B4-BE49-F238E27FC236}">
                <a16:creationId xmlns:a16="http://schemas.microsoft.com/office/drawing/2014/main" id="{82B36BA6-539B-4868-A59F-04E4AC5AD29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Learning Questionnaire Score</a:t>
            </a:r>
            <a:endParaRPr lang="en-US" sz="5400" kern="1200" dirty="0">
              <a:solidFill>
                <a:srgbClr val="FFFFFF"/>
              </a:solidFill>
              <a:latin typeface="+mj-lt"/>
              <a:ea typeface="+mj-ea"/>
              <a:cs typeface="+mj-cs"/>
            </a:endParaRPr>
          </a:p>
        </p:txBody>
      </p:sp>
      <p:cxnSp>
        <p:nvCxnSpPr>
          <p:cNvPr id="30"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5BB0E202-B8CC-4AB8-BB11-CAB94FE56A2F}"/>
                  </a:ext>
                </a:extLst>
              </p:cNvPr>
              <p:cNvGraphicFramePr/>
              <p:nvPr>
                <p:extLst>
                  <p:ext uri="{D42A27DB-BD31-4B8C-83A1-F6EECF244321}">
                    <p14:modId xmlns:p14="http://schemas.microsoft.com/office/powerpoint/2010/main" val="459130662"/>
                  </p:ext>
                </p:extLst>
              </p:nvPr>
            </p:nvGraphicFramePr>
            <p:xfrm>
              <a:off x="1333500" y="2310834"/>
              <a:ext cx="10152484" cy="448185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5BB0E202-B8CC-4AB8-BB11-CAB94FE56A2F}"/>
                  </a:ext>
                </a:extLst>
              </p:cNvPr>
              <p:cNvPicPr>
                <a:picLocks noGrp="1" noRot="1" noChangeAspect="1" noMove="1" noResize="1" noEditPoints="1" noAdjustHandles="1" noChangeArrowheads="1" noChangeShapeType="1"/>
              </p:cNvPicPr>
              <p:nvPr/>
            </p:nvPicPr>
            <p:blipFill>
              <a:blip r:embed="rId4"/>
              <a:stretch>
                <a:fillRect/>
              </a:stretch>
            </p:blipFill>
            <p:spPr>
              <a:xfrm>
                <a:off x="1333500" y="2310834"/>
                <a:ext cx="10152484" cy="4481852"/>
              </a:xfrm>
              <a:prstGeom prst="rect">
                <a:avLst/>
              </a:prstGeom>
            </p:spPr>
          </p:pic>
        </mc:Fallback>
      </mc:AlternateContent>
    </p:spTree>
    <p:extLst>
      <p:ext uri="{BB962C8B-B14F-4D97-AF65-F5344CB8AC3E}">
        <p14:creationId xmlns:p14="http://schemas.microsoft.com/office/powerpoint/2010/main" val="369445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7">
            <a:extLst>
              <a:ext uri="{FF2B5EF4-FFF2-40B4-BE49-F238E27FC236}">
                <a16:creationId xmlns:a16="http://schemas.microsoft.com/office/drawing/2014/main" id="{82B36BA6-539B-4868-A59F-04E4AC5AD29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Factors Measured</a:t>
            </a:r>
            <a:endParaRPr lang="en-US" sz="5400" kern="1200" dirty="0">
              <a:solidFill>
                <a:srgbClr val="FFFFFF"/>
              </a:solidFill>
              <a:latin typeface="+mj-lt"/>
              <a:ea typeface="+mj-ea"/>
              <a:cs typeface="+mj-cs"/>
            </a:endParaRPr>
          </a:p>
        </p:txBody>
      </p:sp>
      <p:cxnSp>
        <p:nvCxnSpPr>
          <p:cNvPr id="30"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E493B0E8-D9AE-4966-85C5-B96F70196E7F}"/>
                  </a:ext>
                </a:extLst>
              </p:cNvPr>
              <p:cNvGraphicFramePr/>
              <p:nvPr>
                <p:extLst>
                  <p:ext uri="{D42A27DB-BD31-4B8C-83A1-F6EECF244321}">
                    <p14:modId xmlns:p14="http://schemas.microsoft.com/office/powerpoint/2010/main" val="677660044"/>
                  </p:ext>
                </p:extLst>
              </p:nvPr>
            </p:nvGraphicFramePr>
            <p:xfrm>
              <a:off x="375139" y="2171699"/>
              <a:ext cx="11558714" cy="4564998"/>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 name="Chart 11">
                <a:extLst>
                  <a:ext uri="{FF2B5EF4-FFF2-40B4-BE49-F238E27FC236}">
                    <a16:creationId xmlns:a16="http://schemas.microsoft.com/office/drawing/2014/main" id="{E493B0E8-D9AE-4966-85C5-B96F70196E7F}"/>
                  </a:ext>
                </a:extLst>
              </p:cNvPr>
              <p:cNvPicPr>
                <a:picLocks noGrp="1" noRot="1" noChangeAspect="1" noMove="1" noResize="1" noEditPoints="1" noAdjustHandles="1" noChangeArrowheads="1" noChangeShapeType="1"/>
              </p:cNvPicPr>
              <p:nvPr/>
            </p:nvPicPr>
            <p:blipFill>
              <a:blip r:embed="rId4"/>
              <a:stretch>
                <a:fillRect/>
              </a:stretch>
            </p:blipFill>
            <p:spPr>
              <a:xfrm>
                <a:off x="375139" y="2171699"/>
                <a:ext cx="11558714" cy="4564998"/>
              </a:xfrm>
              <a:prstGeom prst="rect">
                <a:avLst/>
              </a:prstGeom>
            </p:spPr>
          </p:pic>
        </mc:Fallback>
      </mc:AlternateContent>
    </p:spTree>
    <p:extLst>
      <p:ext uri="{BB962C8B-B14F-4D97-AF65-F5344CB8AC3E}">
        <p14:creationId xmlns:p14="http://schemas.microsoft.com/office/powerpoint/2010/main" val="1530019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E1ACF-F07B-4652-916D-D4A67ABE150B}"/>
              </a:ext>
            </a:extLst>
          </p:cNvPr>
          <p:cNvSpPr>
            <a:spLocks noGrp="1"/>
          </p:cNvSpPr>
          <p:nvPr>
            <p:ph type="title"/>
          </p:nvPr>
        </p:nvSpPr>
        <p:spPr>
          <a:xfrm>
            <a:off x="484096" y="1012004"/>
            <a:ext cx="4181210" cy="4795408"/>
          </a:xfrm>
        </p:spPr>
        <p:txBody>
          <a:bodyPr>
            <a:normAutofit/>
          </a:bodyPr>
          <a:lstStyle/>
          <a:p>
            <a:r>
              <a:rPr lang="en-US" dirty="0">
                <a:solidFill>
                  <a:srgbClr val="FFFFFF"/>
                </a:solidFill>
                <a:cs typeface="Calibri Light"/>
              </a:rPr>
              <a:t>Lessons Learnt</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A1CB7EE9-90F5-463B-B16C-0969261BF0A5}"/>
              </a:ext>
            </a:extLst>
          </p:cNvPr>
          <p:cNvGraphicFramePr>
            <a:graphicFrameLocks noGrp="1"/>
          </p:cNvGraphicFramePr>
          <p:nvPr>
            <p:ph idx="1"/>
            <p:extLst>
              <p:ext uri="{D42A27DB-BD31-4B8C-83A1-F6EECF244321}">
                <p14:modId xmlns:p14="http://schemas.microsoft.com/office/powerpoint/2010/main" val="29119608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749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82B36BA6-539B-4868-A59F-04E4AC5AD29D}"/>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a:solidFill>
                  <a:schemeClr val="tx1"/>
                </a:solidFill>
                <a:latin typeface="+mj-lt"/>
                <a:ea typeface="+mj-ea"/>
                <a:cs typeface="+mj-cs"/>
              </a:rPr>
              <a:t>Is VR an Effective Tool to Learn About the Past?</a:t>
            </a:r>
            <a:endParaRPr lang="en-US" sz="5800" kern="1200">
              <a:solidFill>
                <a:schemeClr val="tx1"/>
              </a:solidFill>
              <a:latin typeface="+mj-lt"/>
              <a:ea typeface="+mj-ea"/>
              <a:cs typeface="+mj-cs"/>
            </a:endParaRPr>
          </a:p>
        </p:txBody>
      </p:sp>
      <p:cxnSp>
        <p:nvCxnSpPr>
          <p:cNvPr id="27" name="Straight Connector 2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71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863029" y="1012004"/>
            <a:ext cx="3416158" cy="4795408"/>
          </a:xfrm>
        </p:spPr>
        <p:txBody>
          <a:bodyPr>
            <a:normAutofit/>
          </a:bodyPr>
          <a:lstStyle/>
          <a:p>
            <a:r>
              <a:rPr lang="en-US" dirty="0">
                <a:solidFill>
                  <a:srgbClr val="FFFFFF"/>
                </a:solidFill>
                <a:cs typeface="Calibri Light"/>
              </a:rPr>
              <a:t>Overview</a:t>
            </a:r>
            <a:endParaRPr lang="en-US" dirty="0"/>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21272144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320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E1ACF-F07B-4652-916D-D4A67ABE150B}"/>
              </a:ext>
            </a:extLst>
          </p:cNvPr>
          <p:cNvSpPr>
            <a:spLocks noGrp="1"/>
          </p:cNvSpPr>
          <p:nvPr>
            <p:ph type="title"/>
          </p:nvPr>
        </p:nvSpPr>
        <p:spPr>
          <a:xfrm>
            <a:off x="484096" y="1012004"/>
            <a:ext cx="4218533" cy="4795408"/>
          </a:xfrm>
        </p:spPr>
        <p:txBody>
          <a:bodyPr>
            <a:normAutofit/>
          </a:bodyPr>
          <a:lstStyle/>
          <a:p>
            <a:r>
              <a:rPr lang="en-US" dirty="0">
                <a:solidFill>
                  <a:srgbClr val="FFFFFF"/>
                </a:solidFill>
                <a:cs typeface="Calibri Light"/>
              </a:rPr>
              <a:t>Sources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A1CB7EE9-90F5-463B-B16C-0969261BF0A5}"/>
              </a:ext>
            </a:extLst>
          </p:cNvPr>
          <p:cNvGraphicFramePr>
            <a:graphicFrameLocks noGrp="1"/>
          </p:cNvGraphicFramePr>
          <p:nvPr>
            <p:ph idx="1"/>
            <p:extLst>
              <p:ext uri="{D42A27DB-BD31-4B8C-83A1-F6EECF244321}">
                <p14:modId xmlns:p14="http://schemas.microsoft.com/office/powerpoint/2010/main" val="13987570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868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82AD-C16D-411E-87AB-E14EDEF29FE2}"/>
              </a:ext>
            </a:extLst>
          </p:cNvPr>
          <p:cNvSpPr>
            <a:spLocks noGrp="1"/>
          </p:cNvSpPr>
          <p:nvPr>
            <p:ph type="ctrTitle"/>
          </p:nvPr>
        </p:nvSpPr>
        <p:spPr>
          <a:xfrm>
            <a:off x="762001" y="803325"/>
            <a:ext cx="5314536" cy="1325563"/>
          </a:xfrm>
        </p:spPr>
        <p:txBody>
          <a:bodyPr vert="horz" lIns="91440" tIns="45720" rIns="91440" bIns="45720" rtlCol="0" anchor="ctr">
            <a:normAutofit/>
          </a:bodyPr>
          <a:lstStyle/>
          <a:p>
            <a:pPr algn="l"/>
            <a:r>
              <a:rPr lang="en-US" sz="2800" b="1" kern="1200">
                <a:solidFill>
                  <a:schemeClr val="tx1"/>
                </a:solidFill>
                <a:latin typeface="+mj-lt"/>
                <a:ea typeface="+mj-ea"/>
                <a:cs typeface="+mj-cs"/>
              </a:rPr>
              <a:t>Remembering Mithras: Is VR an Effective Tool to Learn About the Past?</a:t>
            </a:r>
            <a:endParaRPr lang="en-US" sz="2800" kern="1200">
              <a:solidFill>
                <a:schemeClr val="tx1"/>
              </a:solidFill>
              <a:latin typeface="+mj-lt"/>
              <a:ea typeface="+mj-ea"/>
              <a:cs typeface="+mj-cs"/>
            </a:endParaRPr>
          </a:p>
        </p:txBody>
      </p:sp>
      <p:sp>
        <p:nvSpPr>
          <p:cNvPr id="6" name="TextBox 5">
            <a:extLst>
              <a:ext uri="{FF2B5EF4-FFF2-40B4-BE49-F238E27FC236}">
                <a16:creationId xmlns:a16="http://schemas.microsoft.com/office/drawing/2014/main" id="{F571BF9C-3B37-4EBF-8AED-9E97B594606D}"/>
              </a:ext>
            </a:extLst>
          </p:cNvPr>
          <p:cNvSpPr txBox="1"/>
          <p:nvPr/>
        </p:nvSpPr>
        <p:spPr>
          <a:xfrm>
            <a:off x="762000" y="2279018"/>
            <a:ext cx="5314543" cy="33759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indent="-228600">
              <a:lnSpc>
                <a:spcPct val="90000"/>
              </a:lnSpc>
              <a:spcAft>
                <a:spcPts val="600"/>
              </a:spcAft>
              <a:buFont typeface="Arial" panose="020B0604020202020204" pitchFamily="34" charset="0"/>
              <a:buChar char="•"/>
            </a:pPr>
            <a:r>
              <a:rPr lang="en-US"/>
              <a:t>Twitter:  @debmayers24​ </a:t>
            </a:r>
          </a:p>
          <a:p>
            <a:pPr indent="-228600">
              <a:lnSpc>
                <a:spcPct val="90000"/>
              </a:lnSpc>
              <a:spcAft>
                <a:spcPts val="600"/>
              </a:spcAft>
              <a:buFont typeface="Arial" panose="020B0604020202020204" pitchFamily="34" charset="0"/>
              <a:buChar char="•"/>
            </a:pPr>
            <a:endParaRPr lang="en-US"/>
          </a:p>
          <a:p>
            <a:pPr marL="57150" indent="-228600">
              <a:lnSpc>
                <a:spcPct val="90000"/>
              </a:lnSpc>
              <a:spcAft>
                <a:spcPts val="600"/>
              </a:spcAft>
              <a:buFont typeface="Arial" panose="020B0604020202020204" pitchFamily="34" charset="0"/>
              <a:buChar char="•"/>
            </a:pPr>
            <a:r>
              <a:rPr lang="en-US"/>
              <a:t>Website:  </a:t>
            </a:r>
            <a:r>
              <a:rPr lang="en-US">
                <a:hlinkClick r:id="rId3"/>
              </a:rPr>
              <a:t>http://debmayers.com</a:t>
            </a: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Sketchfab: </a:t>
            </a:r>
            <a:r>
              <a:rPr lang="en-US">
                <a:hlinkClick r:id="rId4"/>
              </a:rPr>
              <a:t>https://sketchfab.com/debmayers24</a:t>
            </a: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r>
              <a:rPr lang="en-US"/>
              <a:t>Github: </a:t>
            </a:r>
            <a:r>
              <a:rPr lang="en-US">
                <a:hlinkClick r:id="rId5"/>
              </a:rPr>
              <a:t>https://github.com/dmayers340/unityMithraeum</a:t>
            </a:r>
            <a:r>
              <a:rPr lang="en-US"/>
              <a:t> </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2713F89-963C-4794-A691-750D60571289}"/>
              </a:ext>
            </a:extLst>
          </p:cNvPr>
          <p:cNvPicPr>
            <a:picLocks noChangeAspect="1"/>
          </p:cNvPicPr>
          <p:nvPr/>
        </p:nvPicPr>
        <p:blipFill rotWithShape="1">
          <a:blip r:embed="rId6"/>
          <a:srcRect l="174"/>
          <a:stretch/>
        </p:blipFill>
        <p:spPr>
          <a:xfrm>
            <a:off x="7884057" y="1829503"/>
            <a:ext cx="3796790" cy="1423788"/>
          </a:xfrm>
          <a:prstGeom prst="rect">
            <a:avLst/>
          </a:prstGeom>
        </p:spPr>
      </p:pic>
    </p:spTree>
    <p:extLst>
      <p:ext uri="{BB962C8B-B14F-4D97-AF65-F5344CB8AC3E}">
        <p14:creationId xmlns:p14="http://schemas.microsoft.com/office/powerpoint/2010/main" val="230800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F3ECB3-C1E3-46EE-A8D7-215C3FED9F77}"/>
              </a:ext>
            </a:extLst>
          </p:cNvPr>
          <p:cNvSpPr>
            <a:spLocks noGrp="1"/>
          </p:cNvSpPr>
          <p:nvPr>
            <p:ph type="title"/>
          </p:nvPr>
        </p:nvSpPr>
        <p:spPr>
          <a:xfrm>
            <a:off x="6230271" y="3794336"/>
            <a:ext cx="5242259" cy="1922251"/>
          </a:xfrm>
        </p:spPr>
        <p:txBody>
          <a:bodyPr vert="horz" lIns="91440" tIns="45720" rIns="91440" bIns="45720" rtlCol="0" anchor="t">
            <a:normAutofit/>
          </a:bodyPr>
          <a:lstStyle/>
          <a:p>
            <a:r>
              <a:rPr lang="en-US" sz="4800" kern="1200">
                <a:solidFill>
                  <a:schemeClr val="tx1"/>
                </a:solidFill>
                <a:latin typeface="+mj-lt"/>
                <a:ea typeface="+mj-ea"/>
                <a:cs typeface="+mj-cs"/>
              </a:rPr>
              <a:t>What is VR?</a:t>
            </a:r>
          </a:p>
        </p:txBody>
      </p:sp>
      <p:sp>
        <p:nvSpPr>
          <p:cNvPr id="46" name="Freeform: Shape 45">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indoor, refrigerator&#10;&#10;Description generated with high confidence">
            <a:extLst>
              <a:ext uri="{FF2B5EF4-FFF2-40B4-BE49-F238E27FC236}">
                <a16:creationId xmlns:a16="http://schemas.microsoft.com/office/drawing/2014/main" id="{235605EE-D1A2-475A-8BF9-BBE7E914AD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9755"/>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48" name="Freeform: Shape 47">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erson standing in front of a computer&#10;&#10;Description generated with high confidence">
            <a:extLst>
              <a:ext uri="{FF2B5EF4-FFF2-40B4-BE49-F238E27FC236}">
                <a16:creationId xmlns:a16="http://schemas.microsoft.com/office/drawing/2014/main" id="{B2E6D4BA-444C-4C64-BDB3-AB2CC699C23C}"/>
              </a:ext>
            </a:extLst>
          </p:cNvPr>
          <p:cNvPicPr>
            <a:picLocks noChangeAspect="1"/>
          </p:cNvPicPr>
          <p:nvPr/>
        </p:nvPicPr>
        <p:blipFill rotWithShape="1">
          <a:blip r:embed="rId4">
            <a:extLst>
              <a:ext uri="{28A0092B-C50C-407E-A947-70E740481C1C}">
                <a14:useLocalDpi xmlns:a14="http://schemas.microsoft.com/office/drawing/2010/main" val="0"/>
              </a:ext>
            </a:extLst>
          </a:blip>
          <a:srcRect t="995" r="1" b="23548"/>
          <a:stretch/>
        </p:blipFill>
        <p:spPr>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sp>
        <p:nvSpPr>
          <p:cNvPr id="2" name="TextBox 1">
            <a:extLst>
              <a:ext uri="{FF2B5EF4-FFF2-40B4-BE49-F238E27FC236}">
                <a16:creationId xmlns:a16="http://schemas.microsoft.com/office/drawing/2014/main" id="{F51CCAA5-2CFD-421F-A61C-6965DCDC0463}"/>
              </a:ext>
            </a:extLst>
          </p:cNvPr>
          <p:cNvSpPr txBox="1"/>
          <p:nvPr/>
        </p:nvSpPr>
        <p:spPr>
          <a:xfrm>
            <a:off x="4716379" y="5852357"/>
            <a:ext cx="7475620" cy="1169551"/>
          </a:xfrm>
          <a:prstGeom prst="rect">
            <a:avLst/>
          </a:prstGeom>
          <a:noFill/>
        </p:spPr>
        <p:txBody>
          <a:bodyPr wrap="square" rtlCol="0">
            <a:spAutoFit/>
          </a:bodyPr>
          <a:lstStyle/>
          <a:p>
            <a:r>
              <a:rPr lang="en-GB" sz="1400" dirty="0" err="1"/>
              <a:t>Sensorama</a:t>
            </a:r>
            <a:r>
              <a:rPr lang="en-GB" sz="1400" dirty="0"/>
              <a:t> Image. (2018). Wikimedia Commons. Retrieved from </a:t>
            </a:r>
            <a:r>
              <a:rPr lang="en-US" sz="1400" dirty="0">
                <a:latin typeface="Calibri Light"/>
                <a:cs typeface="Arial"/>
                <a:hlinkClick r:id="rId5">
                  <a:extLst>
                    <a:ext uri="{A12FA001-AC4F-418D-AE19-62706E023703}">
                      <ahyp:hlinkClr xmlns:ahyp="http://schemas.microsoft.com/office/drawing/2018/hyperlinkcolor" val="tx"/>
                    </a:ext>
                  </a:extLst>
                </a:hlinkClick>
              </a:rPr>
              <a:t>https://commons.wikimedia.org/wiki/File:Sensorama-morton-heilig-virtual-reality-headset.jpg</a:t>
            </a:r>
            <a:r>
              <a:rPr lang="en-US" sz="1400" dirty="0">
                <a:latin typeface="Calibri Light"/>
                <a:cs typeface="Arial"/>
              </a:rPr>
              <a:t> , </a:t>
            </a:r>
          </a:p>
          <a:p>
            <a:endParaRPr lang="en-US" sz="1400" dirty="0">
              <a:latin typeface="Calibri Light"/>
              <a:cs typeface="Arial"/>
            </a:endParaRPr>
          </a:p>
          <a:p>
            <a:r>
              <a:rPr lang="en-US" sz="1400" dirty="0" err="1">
                <a:latin typeface="Calibri Light"/>
                <a:cs typeface="Arial"/>
              </a:rPr>
              <a:t>Vive</a:t>
            </a:r>
            <a:r>
              <a:rPr lang="en-US" sz="1400" dirty="0">
                <a:latin typeface="Calibri Light"/>
                <a:cs typeface="Arial"/>
              </a:rPr>
              <a:t> Image (2017). Wikipedia. Retrieved from </a:t>
            </a:r>
            <a:r>
              <a:rPr lang="en-US" sz="1400" dirty="0">
                <a:latin typeface="Calibri Light"/>
                <a:cs typeface="Arial"/>
                <a:hlinkClick r:id="rId6">
                  <a:extLst>
                    <a:ext uri="{A12FA001-AC4F-418D-AE19-62706E023703}">
                      <ahyp:hlinkClr xmlns:ahyp="http://schemas.microsoft.com/office/drawing/2018/hyperlinkcolor" val="tx"/>
                    </a:ext>
                  </a:extLst>
                </a:hlinkClick>
              </a:rPr>
              <a:t>https://sco.wikipedia.org/wiki/Virtual_reality</a:t>
            </a:r>
            <a:r>
              <a:rPr lang="en-US" sz="1400" dirty="0">
                <a:latin typeface="Calibri Light"/>
                <a:cs typeface="Arial"/>
              </a:rPr>
              <a:t> ​</a:t>
            </a:r>
            <a:endParaRPr lang="en-US" sz="1400" dirty="0"/>
          </a:p>
          <a:p>
            <a:endParaRPr lang="en-GB" sz="1400" dirty="0"/>
          </a:p>
        </p:txBody>
      </p:sp>
    </p:spTree>
    <p:extLst>
      <p:ext uri="{BB962C8B-B14F-4D97-AF65-F5344CB8AC3E}">
        <p14:creationId xmlns:p14="http://schemas.microsoft.com/office/powerpoint/2010/main" val="199596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84096" y="501650"/>
            <a:ext cx="4710204" cy="4795408"/>
          </a:xfrm>
        </p:spPr>
        <p:txBody>
          <a:bodyPr>
            <a:normAutofit/>
          </a:bodyPr>
          <a:lstStyle/>
          <a:p>
            <a:r>
              <a:rPr lang="en-US" dirty="0" err="1">
                <a:solidFill>
                  <a:srgbClr val="FFFFFF"/>
                </a:solidFill>
                <a:cs typeface="Calibri Light"/>
              </a:rPr>
              <a:t>Bailenson’s</a:t>
            </a:r>
            <a:r>
              <a:rPr lang="en-US" dirty="0">
                <a:solidFill>
                  <a:srgbClr val="FFFFFF"/>
                </a:solidFill>
                <a:cs typeface="Calibri Light"/>
              </a:rPr>
              <a:t> Rules for VR</a:t>
            </a:r>
            <a:endParaRPr lang="en-US" dirty="0"/>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32768115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48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422C-4CA4-43E3-BD01-EA43AF2BA3D9}"/>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FCE7A067-4CB8-4FF8-9575-96D4DCA735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9" y="365125"/>
            <a:ext cx="10515601" cy="5915026"/>
          </a:xfrm>
        </p:spPr>
      </p:pic>
      <p:sp>
        <p:nvSpPr>
          <p:cNvPr id="3" name="TextBox 2">
            <a:extLst>
              <a:ext uri="{FF2B5EF4-FFF2-40B4-BE49-F238E27FC236}">
                <a16:creationId xmlns:a16="http://schemas.microsoft.com/office/drawing/2014/main" id="{85C3FBA4-5758-45C3-9299-03440F8BBB7A}"/>
              </a:ext>
            </a:extLst>
          </p:cNvPr>
          <p:cNvSpPr txBox="1"/>
          <p:nvPr/>
        </p:nvSpPr>
        <p:spPr>
          <a:xfrm>
            <a:off x="0" y="6334780"/>
            <a:ext cx="12192000" cy="523220"/>
          </a:xfrm>
          <a:prstGeom prst="rect">
            <a:avLst/>
          </a:prstGeom>
          <a:noFill/>
        </p:spPr>
        <p:txBody>
          <a:bodyPr wrap="square" rtlCol="0">
            <a:spAutoFit/>
          </a:bodyPr>
          <a:lstStyle/>
          <a:p>
            <a:r>
              <a:rPr lang="en-GB" sz="1400" dirty="0" err="1"/>
              <a:t>Bambury</a:t>
            </a:r>
            <a:r>
              <a:rPr lang="en-GB" sz="1400" dirty="0"/>
              <a:t>, S. (2019, March 31). 5 Key Barriers to VR Adoption in Schools. Retrieved from </a:t>
            </a:r>
            <a:r>
              <a:rPr lang="en-GB" sz="1400" dirty="0">
                <a:hlinkClick r:id="rId4"/>
              </a:rPr>
              <a:t>https://www.virtualiteach.com/single-post/2019/03/31/5-Key-Barriers-to-VR-Adoption</a:t>
            </a:r>
            <a:r>
              <a:rPr lang="en-GB" sz="1400" dirty="0"/>
              <a:t>  </a:t>
            </a:r>
          </a:p>
        </p:txBody>
      </p:sp>
    </p:spTree>
    <p:extLst>
      <p:ext uri="{BB962C8B-B14F-4D97-AF65-F5344CB8AC3E}">
        <p14:creationId xmlns:p14="http://schemas.microsoft.com/office/powerpoint/2010/main" val="382953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422C-4CA4-43E3-BD01-EA43AF2BA3D9}"/>
              </a:ext>
            </a:extLst>
          </p:cNvPr>
          <p:cNvSpPr>
            <a:spLocks noGrp="1"/>
          </p:cNvSpPr>
          <p:nvPr>
            <p:ph type="title"/>
          </p:nvPr>
        </p:nvSpPr>
        <p:spPr/>
        <p:txBody>
          <a:bodyPr/>
          <a:lstStyle/>
          <a:p>
            <a:endParaRPr lang="en-GB"/>
          </a:p>
        </p:txBody>
      </p:sp>
      <p:sp>
        <p:nvSpPr>
          <p:cNvPr id="3" name="TextBox 2">
            <a:extLst>
              <a:ext uri="{FF2B5EF4-FFF2-40B4-BE49-F238E27FC236}">
                <a16:creationId xmlns:a16="http://schemas.microsoft.com/office/drawing/2014/main" id="{85C3FBA4-5758-45C3-9299-03440F8BBB7A}"/>
              </a:ext>
            </a:extLst>
          </p:cNvPr>
          <p:cNvSpPr txBox="1"/>
          <p:nvPr/>
        </p:nvSpPr>
        <p:spPr>
          <a:xfrm>
            <a:off x="0" y="6334780"/>
            <a:ext cx="12192000" cy="523220"/>
          </a:xfrm>
          <a:prstGeom prst="rect">
            <a:avLst/>
          </a:prstGeom>
          <a:noFill/>
        </p:spPr>
        <p:txBody>
          <a:bodyPr wrap="square" rtlCol="0">
            <a:spAutoFit/>
          </a:bodyPr>
          <a:lstStyle/>
          <a:p>
            <a:r>
              <a:rPr lang="en-GB" sz="1400" dirty="0" err="1"/>
              <a:t>Bambury</a:t>
            </a:r>
            <a:r>
              <a:rPr lang="en-GB" sz="1400" dirty="0"/>
              <a:t>, S. (2019, March 31). 5 Key Barriers to VR Adoption in Schools. Retrieved from </a:t>
            </a:r>
            <a:r>
              <a:rPr lang="en-GB" sz="1400" dirty="0">
                <a:hlinkClick r:id="rId3"/>
              </a:rPr>
              <a:t>https://www.virtualiteach.com/single-post/2019/03/31/5-Key-Barriers-to-VR-Adoption</a:t>
            </a:r>
            <a:r>
              <a:rPr lang="en-GB" sz="1400" dirty="0"/>
              <a:t>  </a:t>
            </a:r>
          </a:p>
        </p:txBody>
      </p:sp>
      <p:sp>
        <p:nvSpPr>
          <p:cNvPr id="6" name="Content Placeholder 5">
            <a:extLst>
              <a:ext uri="{FF2B5EF4-FFF2-40B4-BE49-F238E27FC236}">
                <a16:creationId xmlns:a16="http://schemas.microsoft.com/office/drawing/2014/main" id="{718C4BE6-DC7B-48C7-AC71-A401322275D8}"/>
              </a:ext>
            </a:extLst>
          </p:cNvPr>
          <p:cNvSpPr>
            <a:spLocks noGrp="1"/>
          </p:cNvSpPr>
          <p:nvPr>
            <p:ph idx="1"/>
          </p:nvPr>
        </p:nvSpPr>
        <p:spPr/>
        <p:txBody>
          <a:bodyPr/>
          <a:lstStyle/>
          <a:p>
            <a:endParaRPr lang="en-GB"/>
          </a:p>
        </p:txBody>
      </p:sp>
      <p:pic>
        <p:nvPicPr>
          <p:cNvPr id="7" name="Content Placeholder 6">
            <a:extLst>
              <a:ext uri="{FF2B5EF4-FFF2-40B4-BE49-F238E27FC236}">
                <a16:creationId xmlns:a16="http://schemas.microsoft.com/office/drawing/2014/main" id="{6D63C7FD-8D5B-467F-82C7-942D6ECD3ED7}"/>
              </a:ext>
            </a:extLst>
          </p:cNvPr>
          <p:cNvPicPr>
            <a:picLocks noChangeAspect="1"/>
          </p:cNvPicPr>
          <p:nvPr/>
        </p:nvPicPr>
        <p:blipFill rotWithShape="1">
          <a:blip r:embed="rId4">
            <a:extLst>
              <a:ext uri="{28A0092B-C50C-407E-A947-70E740481C1C}">
                <a14:useLocalDpi xmlns:a14="http://schemas.microsoft.com/office/drawing/2010/main" val="0"/>
              </a:ext>
            </a:extLst>
          </a:blip>
          <a:srcRect l="14471" t="34732" r="14455" b="30003"/>
          <a:stretch/>
        </p:blipFill>
        <p:spPr>
          <a:xfrm>
            <a:off x="570346" y="204535"/>
            <a:ext cx="11051308" cy="5972428"/>
          </a:xfrm>
          <a:prstGeom prst="rect">
            <a:avLst/>
          </a:prstGeom>
        </p:spPr>
      </p:pic>
    </p:spTree>
    <p:extLst>
      <p:ext uri="{BB962C8B-B14F-4D97-AF65-F5344CB8AC3E}">
        <p14:creationId xmlns:p14="http://schemas.microsoft.com/office/powerpoint/2010/main" val="194503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46039" y="-1087420"/>
            <a:ext cx="4748261" cy="4795408"/>
          </a:xfrm>
        </p:spPr>
        <p:txBody>
          <a:bodyPr>
            <a:normAutofit/>
          </a:bodyPr>
          <a:lstStyle/>
          <a:p>
            <a:pPr lvl="0"/>
            <a:r>
              <a:rPr lang="en-US" dirty="0">
                <a:cs typeface="Calibri Light"/>
              </a:rPr>
              <a:t>Warwick University: Plant Cell</a:t>
            </a:r>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13059609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BFFB5FC-B65F-42B5-88E2-8FD2F0CF8EE6}"/>
              </a:ext>
            </a:extLst>
          </p:cNvPr>
          <p:cNvPicPr>
            <a:picLocks noChangeAspect="1"/>
          </p:cNvPicPr>
          <p:nvPr/>
        </p:nvPicPr>
        <p:blipFill rotWithShape="1">
          <a:blip r:embed="rId8">
            <a:extLst>
              <a:ext uri="{28A0092B-C50C-407E-A947-70E740481C1C}">
                <a14:useLocalDpi xmlns:a14="http://schemas.microsoft.com/office/drawing/2010/main" val="0"/>
              </a:ext>
            </a:extLst>
          </a:blip>
          <a:srcRect l="23960" t="35485" r="50250" b="42700"/>
          <a:stretch/>
        </p:blipFill>
        <p:spPr>
          <a:xfrm>
            <a:off x="98679" y="1863201"/>
            <a:ext cx="4931023" cy="4523874"/>
          </a:xfrm>
          <a:prstGeom prst="rect">
            <a:avLst/>
          </a:prstGeom>
        </p:spPr>
      </p:pic>
      <p:sp>
        <p:nvSpPr>
          <p:cNvPr id="3" name="TextBox 2">
            <a:extLst>
              <a:ext uri="{FF2B5EF4-FFF2-40B4-BE49-F238E27FC236}">
                <a16:creationId xmlns:a16="http://schemas.microsoft.com/office/drawing/2014/main" id="{FC5BE32D-F2CC-47B9-A38E-50B643101BCA}"/>
              </a:ext>
            </a:extLst>
          </p:cNvPr>
          <p:cNvSpPr txBox="1"/>
          <p:nvPr/>
        </p:nvSpPr>
        <p:spPr>
          <a:xfrm>
            <a:off x="98680" y="6387075"/>
            <a:ext cx="11994642" cy="523220"/>
          </a:xfrm>
          <a:prstGeom prst="rect">
            <a:avLst/>
          </a:prstGeom>
          <a:noFill/>
        </p:spPr>
        <p:txBody>
          <a:bodyPr wrap="square" rtlCol="0">
            <a:spAutoFit/>
          </a:bodyPr>
          <a:lstStyle/>
          <a:p>
            <a:r>
              <a:rPr lang="en-US" sz="1400" dirty="0" err="1"/>
              <a:t>Allcoat</a:t>
            </a:r>
            <a:r>
              <a:rPr lang="en-US" sz="1400" dirty="0"/>
              <a:t>, Devon and von </a:t>
            </a:r>
            <a:r>
              <a:rPr lang="en-US" sz="1400" dirty="0" err="1"/>
              <a:t>Mühlenen</a:t>
            </a:r>
            <a:r>
              <a:rPr lang="en-US" sz="1400" dirty="0"/>
              <a:t>, Adrian (2018) </a:t>
            </a:r>
            <a:r>
              <a:rPr lang="en-US" sz="1400" i="1" dirty="0"/>
              <a:t>Learning in virtual reality : effects on performance, emotion, and engagement.</a:t>
            </a:r>
            <a:r>
              <a:rPr lang="en-US" sz="1400" dirty="0"/>
              <a:t> Research in Learning Technology, 26 . 2140 . doi:10.25304/rlt.v26.2140</a:t>
            </a:r>
            <a:endParaRPr lang="en-GB" sz="1400" dirty="0"/>
          </a:p>
        </p:txBody>
      </p:sp>
    </p:spTree>
    <p:extLst>
      <p:ext uri="{BB962C8B-B14F-4D97-AF65-F5344CB8AC3E}">
        <p14:creationId xmlns:p14="http://schemas.microsoft.com/office/powerpoint/2010/main" val="261458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46039" y="-1117076"/>
            <a:ext cx="4583663" cy="4795408"/>
          </a:xfrm>
        </p:spPr>
        <p:txBody>
          <a:bodyPr>
            <a:normAutofit/>
          </a:bodyPr>
          <a:lstStyle/>
          <a:p>
            <a:pPr lvl="0"/>
            <a:r>
              <a:rPr lang="en-US" dirty="0">
                <a:cs typeface="Calibri Light"/>
              </a:rPr>
              <a:t>Cornell University: Moon Phases</a:t>
            </a:r>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2278367186"/>
              </p:ext>
            </p:extLst>
          </p:nvPr>
        </p:nvGraphicFramePr>
        <p:xfrm>
          <a:off x="5194300" y="230292"/>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4326CE9-A763-4122-B058-EF7FD4548FC3}"/>
              </a:ext>
            </a:extLst>
          </p:cNvPr>
          <p:cNvPicPr>
            <a:picLocks noChangeAspect="1"/>
          </p:cNvPicPr>
          <p:nvPr/>
        </p:nvPicPr>
        <p:blipFill rotWithShape="1">
          <a:blip r:embed="rId8">
            <a:extLst>
              <a:ext uri="{28A0092B-C50C-407E-A947-70E740481C1C}">
                <a14:useLocalDpi xmlns:a14="http://schemas.microsoft.com/office/drawing/2010/main" val="0"/>
              </a:ext>
            </a:extLst>
          </a:blip>
          <a:srcRect l="50000" t="42165" r="11562" b="36182"/>
          <a:stretch/>
        </p:blipFill>
        <p:spPr>
          <a:xfrm>
            <a:off x="26754" y="2502569"/>
            <a:ext cx="5159921" cy="3613150"/>
          </a:xfrm>
          <a:prstGeom prst="rect">
            <a:avLst/>
          </a:prstGeom>
        </p:spPr>
      </p:pic>
      <p:sp>
        <p:nvSpPr>
          <p:cNvPr id="3" name="TextBox 2">
            <a:extLst>
              <a:ext uri="{FF2B5EF4-FFF2-40B4-BE49-F238E27FC236}">
                <a16:creationId xmlns:a16="http://schemas.microsoft.com/office/drawing/2014/main" id="{77B1BD31-F3E4-4113-B230-B1F96A6D2A4F}"/>
              </a:ext>
            </a:extLst>
          </p:cNvPr>
          <p:cNvSpPr txBox="1"/>
          <p:nvPr/>
        </p:nvSpPr>
        <p:spPr>
          <a:xfrm>
            <a:off x="0" y="6115718"/>
            <a:ext cx="12063663" cy="738664"/>
          </a:xfrm>
          <a:prstGeom prst="rect">
            <a:avLst/>
          </a:prstGeom>
          <a:noFill/>
        </p:spPr>
        <p:txBody>
          <a:bodyPr wrap="square" rtlCol="0">
            <a:spAutoFit/>
          </a:bodyPr>
          <a:lstStyle/>
          <a:p>
            <a:r>
              <a:rPr lang="en-US" sz="1400" dirty="0"/>
              <a:t>Madden, J., Won, A., Schuldt, J., Kim, B., </a:t>
            </a:r>
            <a:r>
              <a:rPr lang="en-US" sz="1400" dirty="0" err="1"/>
              <a:t>Pandita</a:t>
            </a:r>
            <a:r>
              <a:rPr lang="en-US" sz="1400" dirty="0"/>
              <a:t>, S., Sun, Y., Stone, T., &amp; Holmes, N. (2018, August 1-2). Virtual Reality as a Teaching Tool for Moon Phases and Beyond. Paper presented at Physics Education Research Conference 2018, Washington, DC. Retrieved from https://www.compadre.org/Repository/document/ServeFile.cfm?ID=14819&amp;DocID=4966</a:t>
            </a:r>
            <a:endParaRPr lang="en-GB" sz="1400" dirty="0"/>
          </a:p>
        </p:txBody>
      </p:sp>
    </p:spTree>
    <p:extLst>
      <p:ext uri="{BB962C8B-B14F-4D97-AF65-F5344CB8AC3E}">
        <p14:creationId xmlns:p14="http://schemas.microsoft.com/office/powerpoint/2010/main" val="451660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CF2C13-EF8D-4E56-9BE5-5CDA6F3A7AD1}"/>
              </a:ext>
            </a:extLst>
          </p:cNvPr>
          <p:cNvSpPr>
            <a:spLocks noGrp="1"/>
          </p:cNvSpPr>
          <p:nvPr>
            <p:ph type="title"/>
          </p:nvPr>
        </p:nvSpPr>
        <p:spPr>
          <a:xfrm>
            <a:off x="484096" y="1012004"/>
            <a:ext cx="4583663" cy="4795408"/>
          </a:xfrm>
        </p:spPr>
        <p:txBody>
          <a:bodyPr>
            <a:normAutofit/>
          </a:bodyPr>
          <a:lstStyle/>
          <a:p>
            <a:r>
              <a:rPr lang="en-US">
                <a:solidFill>
                  <a:srgbClr val="FFFFFF"/>
                </a:solidFill>
                <a:cs typeface="Calibri Light"/>
              </a:rPr>
              <a:t>Advantages of VR</a:t>
            </a:r>
            <a:endParaRPr lang="en-US" dirty="0"/>
          </a:p>
        </p:txBody>
      </p:sp>
      <p:graphicFrame>
        <p:nvGraphicFramePr>
          <p:cNvPr id="5" name="Content Placeholder 2">
            <a:extLst>
              <a:ext uri="{FF2B5EF4-FFF2-40B4-BE49-F238E27FC236}">
                <a16:creationId xmlns:a16="http://schemas.microsoft.com/office/drawing/2014/main" id="{EECD53AC-8863-4D9E-B763-241487A5B9D1}"/>
              </a:ext>
            </a:extLst>
          </p:cNvPr>
          <p:cNvGraphicFramePr>
            <a:graphicFrameLocks noGrp="1"/>
          </p:cNvGraphicFramePr>
          <p:nvPr>
            <p:ph idx="1"/>
            <p:extLst>
              <p:ext uri="{D42A27DB-BD31-4B8C-83A1-F6EECF244321}">
                <p14:modId xmlns:p14="http://schemas.microsoft.com/office/powerpoint/2010/main" val="13213800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85801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1DD541F6-7D78-4C8F-8913-26A8E55D9C81}">
  <we:reference id="WA104373175" version="1.0.0.0" store="en-US" storeType="omex"/>
  <we:alternateReferences>
    <we:reference id="WA104373175" version="1.0.0.0" store="omex" storeType="omex"/>
  </we:alternateReferences>
  <we:properties>
    <we:property name="savedSettings" value="{&quot;htmlCode&quot;:&quot;&lt;div class=\&quot;sketchfab-embed-wrapper\&quot;&gt;&lt;iframe width=\&quot;640\&quot; height=\&quot;480\&quot; src=\&quot;https://sketchfab.com/models/8b0a0cdb2e02428bab3451dfb3e31128/embed\&quot; frameborder=\&quot;0\&quot; allow=\&quot;autoplay; fullscreen; vr\&quot; mozallowfullscreen=\&quot;true\&quot; webkitallowfullscreen=\&quot;true\&quot;&gt;&lt;/iframe&gt;\n\n&lt;p style=\&quot;font-size: 13px; font-weight: normal; margin: 5px; color: #4A4A4A;\&quot;&gt;\n    &lt;a href=\&quot;https://sketchfab.com/models/8b0a0cdb2e02428bab3451dfb3e31128?utm_medium=embed&amp;utm_source=website&amp;utm_campaign=share-popup\&quot; target=\&quot;_blank\&quot; style=\&quot;font-weight: bold; color: #1CAAD9;\&quot;&gt;Carrawburgh Mithraeum&lt;/a&gt;\n    by &lt;a href=\&quot;https://sketchfab.com/debmayers24?utm_medium=embed&amp;utm_source=website&amp;utm_campaign=share-popup\&quot; target=\&quot;_blank\&quot; style=\&quot;font-weight: bold; color: #1CAAD9;\&quot;&gt;debmayers24&lt;/a&gt;\n    on &lt;a href=\&quot;https://sketchfab.com?utm_medium=embed&amp;utm_source=website&amp;utm_campaign=share-popup\&quot; target=\&quot;_blank\&quot; style=\&quot;font-weight: bold; color: #1CAAD9;\&quot;&gt;Sketchfab&lt;/a&gt;\n&lt;/p&gt;\n&lt;/div&gt;&quot;,&quot;jsCode&quot;:&quot;&quot;,&quot;date&quot;:&quot;Wed, 10 Apr 2019 18:36:46 GMT&quot;,&quot;appVersion&quot;:&quot;1.133.5717.17042, 27-08-2015 09:28:04&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5BDB584-3833-4C7D-9060-A73091A589C4}">
  <we:reference id="WA104373175" version="1.0.0.0" store="en-US" storeType="omex"/>
  <we:alternateReferences>
    <we:reference id="WA104373175" version="1.0.0.0" store="omex" storeType="omex"/>
  </we:alternateReferences>
  <we:properties>
    <we:property name="savedSettings" value="{&quot;htmlCode&quot;:&quot;&lt;iframe src=\&quot;https://giphy.com/embed/oFIpHbbC8cTy27kQxK\&quot; width=\&quot;480\&quot; height=\&quot;270\&quot; frameBorder=\&quot;0\&quot; class=\&quot;giphy-embed\&quot; allowFullScreen&gt;&lt;/iframe&gt;&lt;p&gt;\n&lt;a href=\&quot;https://giphy.com/gifs/oFIpHbbC8cTy27kQxK\&quot;&gt;via GIPHY&lt;/a&gt;&lt;/p&gt;&quot;,&quot;jsCode&quot;:&quot;&quot;,&quot;date&quot;:&quot;Wed, 10 Apr 2019 18:36:46 GMT&quot;,&quot;appVersion&quot;:&quot;1.133.5717.17042, 27-08-2015 09:28:0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11821</TotalTime>
  <Words>3133</Words>
  <Application>Microsoft Office PowerPoint</Application>
  <PresentationFormat>Widescreen</PresentationFormat>
  <Paragraphs>128</Paragraphs>
  <Slides>21</Slides>
  <Notes>20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6" baseType="lpstr">
      <vt:lpstr>Arial</vt:lpstr>
      <vt:lpstr>Calibri</vt:lpstr>
      <vt:lpstr>Calibri Light</vt:lpstr>
      <vt:lpstr>Office Theme</vt:lpstr>
      <vt:lpstr>Packager Shell Object</vt:lpstr>
      <vt:lpstr>Remembering Mithras: Is VR an Effective Tool to Learn About the Past?</vt:lpstr>
      <vt:lpstr>Overview</vt:lpstr>
      <vt:lpstr>What is VR?</vt:lpstr>
      <vt:lpstr>Bailenson’s Rules for VR</vt:lpstr>
      <vt:lpstr>PowerPoint Presentation</vt:lpstr>
      <vt:lpstr>PowerPoint Presentation</vt:lpstr>
      <vt:lpstr>Warwick University: Plant Cell</vt:lpstr>
      <vt:lpstr>Cornell University: Moon Phases</vt:lpstr>
      <vt:lpstr>Advantages of VR</vt:lpstr>
      <vt:lpstr>Disadvantages of VR</vt:lpstr>
      <vt:lpstr>Why Carrawburgh?</vt:lpstr>
      <vt:lpstr>Building the Experience</vt:lpstr>
      <vt:lpstr>Modelling the Mithraeum </vt:lpstr>
      <vt:lpstr>Experience Design</vt:lpstr>
      <vt:lpstr>Experimental Design</vt:lpstr>
      <vt:lpstr>Learning Questionnaire Score</vt:lpstr>
      <vt:lpstr>Factors Measured</vt:lpstr>
      <vt:lpstr>Lessons Learnt</vt:lpstr>
      <vt:lpstr>Is VR an Effective Tool to Learn About the Past?</vt:lpstr>
      <vt:lpstr>Sources</vt:lpstr>
      <vt:lpstr>Remembering Mithras: Is VR an Effective Tool to Learn About the Past?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Mayers</dc:creator>
  <cp:lastModifiedBy>Deborah Mayers</cp:lastModifiedBy>
  <cp:revision>872</cp:revision>
  <dcterms:modified xsi:type="dcterms:W3CDTF">2019-04-10T18:47:17Z</dcterms:modified>
</cp:coreProperties>
</file>